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59" r:id="rId4"/>
    <p:sldId id="256" r:id="rId5"/>
    <p:sldId id="261" r:id="rId6"/>
    <p:sldId id="260" r:id="rId7"/>
    <p:sldId id="262" r:id="rId8"/>
    <p:sldId id="263" r:id="rId9"/>
    <p:sldId id="264" r:id="rId10"/>
    <p:sldId id="267" r:id="rId11"/>
    <p:sldId id="268" r:id="rId12"/>
    <p:sldId id="269" r:id="rId13"/>
    <p:sldId id="270" r:id="rId14"/>
    <p:sldId id="266" r:id="rId15"/>
    <p:sldId id="280" r:id="rId16"/>
    <p:sldId id="272" r:id="rId17"/>
    <p:sldId id="274" r:id="rId18"/>
    <p:sldId id="275" r:id="rId19"/>
    <p:sldId id="276" r:id="rId20"/>
    <p:sldId id="265" r:id="rId21"/>
    <p:sldId id="286" r:id="rId22"/>
    <p:sldId id="273" r:id="rId23"/>
    <p:sldId id="277" r:id="rId24"/>
    <p:sldId id="284" r:id="rId25"/>
    <p:sldId id="279" r:id="rId26"/>
    <p:sldId id="281" r:id="rId27"/>
    <p:sldId id="282" r:id="rId28"/>
    <p:sldId id="283" r:id="rId29"/>
    <p:sldId id="288" r:id="rId30"/>
    <p:sldId id="287" r:id="rId3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3824" autoAdjust="0"/>
    <p:restoredTop sz="94660"/>
  </p:normalViewPr>
  <p:slideViewPr>
    <p:cSldViewPr snapToGrid="0">
      <p:cViewPr varScale="1">
        <p:scale>
          <a:sx n="69" d="100"/>
          <a:sy n="69" d="100"/>
        </p:scale>
        <p:origin x="828"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C42F96BA-4104-4DED-BC38-F423579CF475}" type="datetimeFigureOut">
              <a:rPr lang="en-GB" smtClean="0"/>
              <a:t>26/06/2020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D3221C5-C8D2-4A65-BD6A-750D5AB3950A}" type="slidenum">
              <a:rPr lang="en-GB" smtClean="0"/>
              <a:t>‹#›</a:t>
            </a:fld>
            <a:endParaRPr lang="en-GB"/>
          </a:p>
        </p:txBody>
      </p:sp>
    </p:spTree>
    <p:extLst>
      <p:ext uri="{BB962C8B-B14F-4D97-AF65-F5344CB8AC3E}">
        <p14:creationId xmlns:p14="http://schemas.microsoft.com/office/powerpoint/2010/main" val="1967559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C42F96BA-4104-4DED-BC38-F423579CF475}" type="datetimeFigureOut">
              <a:rPr lang="en-GB" smtClean="0"/>
              <a:t>26/06/2020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D3221C5-C8D2-4A65-BD6A-750D5AB3950A}" type="slidenum">
              <a:rPr lang="en-GB" smtClean="0"/>
              <a:t>‹#›</a:t>
            </a:fld>
            <a:endParaRPr lang="en-GB"/>
          </a:p>
        </p:txBody>
      </p:sp>
    </p:spTree>
    <p:extLst>
      <p:ext uri="{BB962C8B-B14F-4D97-AF65-F5344CB8AC3E}">
        <p14:creationId xmlns:p14="http://schemas.microsoft.com/office/powerpoint/2010/main" val="1421616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C42F96BA-4104-4DED-BC38-F423579CF475}" type="datetimeFigureOut">
              <a:rPr lang="en-GB" smtClean="0"/>
              <a:t>26/06/2020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D3221C5-C8D2-4A65-BD6A-750D5AB3950A}" type="slidenum">
              <a:rPr lang="en-GB" smtClean="0"/>
              <a:t>‹#›</a:t>
            </a:fld>
            <a:endParaRPr lang="en-GB"/>
          </a:p>
        </p:txBody>
      </p:sp>
    </p:spTree>
    <p:extLst>
      <p:ext uri="{BB962C8B-B14F-4D97-AF65-F5344CB8AC3E}">
        <p14:creationId xmlns:p14="http://schemas.microsoft.com/office/powerpoint/2010/main" val="321745517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C42F96BA-4104-4DED-BC38-F423579CF475}" type="datetimeFigureOut">
              <a:rPr lang="en-GB" smtClean="0"/>
              <a:t>26/06/2020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D3221C5-C8D2-4A65-BD6A-750D5AB3950A}" type="slidenum">
              <a:rPr lang="en-GB" smtClean="0"/>
              <a:t>‹#›</a:t>
            </a:fld>
            <a:endParaRPr lang="en-GB"/>
          </a:p>
        </p:txBody>
      </p:sp>
    </p:spTree>
    <p:extLst>
      <p:ext uri="{BB962C8B-B14F-4D97-AF65-F5344CB8AC3E}">
        <p14:creationId xmlns:p14="http://schemas.microsoft.com/office/powerpoint/2010/main" val="82846379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C42F96BA-4104-4DED-BC38-F423579CF475}" type="datetimeFigureOut">
              <a:rPr lang="en-GB" smtClean="0"/>
              <a:t>26/06/2020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D3221C5-C8D2-4A65-BD6A-750D5AB3950A}" type="slidenum">
              <a:rPr lang="en-GB" smtClean="0"/>
              <a:t>‹#›</a:t>
            </a:fld>
            <a:endParaRPr lang="en-GB"/>
          </a:p>
        </p:txBody>
      </p:sp>
    </p:spTree>
    <p:extLst>
      <p:ext uri="{BB962C8B-B14F-4D97-AF65-F5344CB8AC3E}">
        <p14:creationId xmlns:p14="http://schemas.microsoft.com/office/powerpoint/2010/main" val="126111487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C42F96BA-4104-4DED-BC38-F423579CF475}" type="datetimeFigureOut">
              <a:rPr lang="en-GB" smtClean="0"/>
              <a:t>26/06/2020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D3221C5-C8D2-4A65-BD6A-750D5AB3950A}" type="slidenum">
              <a:rPr lang="en-GB" smtClean="0"/>
              <a:t>‹#›</a:t>
            </a:fld>
            <a:endParaRPr lang="en-GB"/>
          </a:p>
        </p:txBody>
      </p:sp>
    </p:spTree>
    <p:extLst>
      <p:ext uri="{BB962C8B-B14F-4D97-AF65-F5344CB8AC3E}">
        <p14:creationId xmlns:p14="http://schemas.microsoft.com/office/powerpoint/2010/main" val="110883159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42F96BA-4104-4DED-BC38-F423579CF475}" type="datetimeFigureOut">
              <a:rPr lang="en-GB" smtClean="0"/>
              <a:t>26/06/2020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ED3221C5-C8D2-4A65-BD6A-750D5AB3950A}" type="slidenum">
              <a:rPr lang="en-GB" smtClean="0"/>
              <a:t>‹#›</a:t>
            </a:fld>
            <a:endParaRPr lang="en-GB"/>
          </a:p>
        </p:txBody>
      </p:sp>
    </p:spTree>
    <p:extLst>
      <p:ext uri="{BB962C8B-B14F-4D97-AF65-F5344CB8AC3E}">
        <p14:creationId xmlns:p14="http://schemas.microsoft.com/office/powerpoint/2010/main" val="173520548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C42F96BA-4104-4DED-BC38-F423579CF475}" type="datetimeFigureOut">
              <a:rPr lang="en-GB" smtClean="0"/>
              <a:t>26/06/2020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D3221C5-C8D2-4A65-BD6A-750D5AB3950A}" type="slidenum">
              <a:rPr lang="en-GB" smtClean="0"/>
              <a:t>‹#›</a:t>
            </a:fld>
            <a:endParaRPr lang="en-GB"/>
          </a:p>
        </p:txBody>
      </p:sp>
    </p:spTree>
    <p:extLst>
      <p:ext uri="{BB962C8B-B14F-4D97-AF65-F5344CB8AC3E}">
        <p14:creationId xmlns:p14="http://schemas.microsoft.com/office/powerpoint/2010/main" val="406215585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C42F96BA-4104-4DED-BC38-F423579CF475}" type="datetimeFigureOut">
              <a:rPr lang="en-GB" smtClean="0"/>
              <a:t>26/06/2020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D3221C5-C8D2-4A65-BD6A-750D5AB3950A}" type="slidenum">
              <a:rPr lang="en-GB" smtClean="0"/>
              <a:t>‹#›</a:t>
            </a:fld>
            <a:endParaRPr lang="en-GB"/>
          </a:p>
        </p:txBody>
      </p:sp>
    </p:spTree>
    <p:extLst>
      <p:ext uri="{BB962C8B-B14F-4D97-AF65-F5344CB8AC3E}">
        <p14:creationId xmlns:p14="http://schemas.microsoft.com/office/powerpoint/2010/main" val="20944059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C42F96BA-4104-4DED-BC38-F423579CF475}" type="datetimeFigureOut">
              <a:rPr lang="en-GB" smtClean="0"/>
              <a:t>26/06/2020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D3221C5-C8D2-4A65-BD6A-750D5AB3950A}" type="slidenum">
              <a:rPr lang="en-GB" smtClean="0"/>
              <a:t>‹#›</a:t>
            </a:fld>
            <a:endParaRPr lang="en-GB"/>
          </a:p>
        </p:txBody>
      </p:sp>
    </p:spTree>
    <p:extLst>
      <p:ext uri="{BB962C8B-B14F-4D97-AF65-F5344CB8AC3E}">
        <p14:creationId xmlns:p14="http://schemas.microsoft.com/office/powerpoint/2010/main" val="54840045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C42F96BA-4104-4DED-BC38-F423579CF475}" type="datetimeFigureOut">
              <a:rPr lang="en-GB" smtClean="0"/>
              <a:t>26/06/2020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D3221C5-C8D2-4A65-BD6A-750D5AB3950A}" type="slidenum">
              <a:rPr lang="en-GB" smtClean="0"/>
              <a:t>‹#›</a:t>
            </a:fld>
            <a:endParaRPr lang="en-GB"/>
          </a:p>
        </p:txBody>
      </p:sp>
    </p:spTree>
    <p:extLst>
      <p:ext uri="{BB962C8B-B14F-4D97-AF65-F5344CB8AC3E}">
        <p14:creationId xmlns:p14="http://schemas.microsoft.com/office/powerpoint/2010/main" val="121310115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42F96BA-4104-4DED-BC38-F423579CF475}" type="datetimeFigureOut">
              <a:rPr lang="en-GB" smtClean="0"/>
              <a:t>26/06/2020</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D3221C5-C8D2-4A65-BD6A-750D5AB3950A}" type="slidenum">
              <a:rPr lang="en-GB" smtClean="0"/>
              <a:t>‹#›</a:t>
            </a:fld>
            <a:endParaRPr lang="en-GB"/>
          </a:p>
        </p:txBody>
      </p:sp>
    </p:spTree>
    <p:extLst>
      <p:ext uri="{BB962C8B-B14F-4D97-AF65-F5344CB8AC3E}">
        <p14:creationId xmlns:p14="http://schemas.microsoft.com/office/powerpoint/2010/main" val="227957540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g"/><Relationship Id="rId1" Type="http://schemas.openxmlformats.org/officeDocument/2006/relationships/slideLayout" Target="../slideLayouts/slideLayout2.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g"/><Relationship Id="rId1" Type="http://schemas.openxmlformats.org/officeDocument/2006/relationships/slideLayout" Target="../slideLayouts/slideLayout2.xml"/><Relationship Id="rId4" Type="http://schemas.openxmlformats.org/officeDocument/2006/relationships/image" Target="../media/image3.jpeg"/></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g"/><Relationship Id="rId1" Type="http://schemas.openxmlformats.org/officeDocument/2006/relationships/slideLayout" Target="../slideLayouts/slideLayout2.xml"/><Relationship Id="rId4" Type="http://schemas.openxmlformats.org/officeDocument/2006/relationships/image" Target="../media/image4.jpeg"/></Relationships>
</file>

<file path=ppt/slides/_rels/slide4.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slideLayout" Target="../slideLayouts/slideLayout2.xml"/><Relationship Id="rId1" Type="http://schemas.openxmlformats.org/officeDocument/2006/relationships/video" Target="https://www.youtube.com/embed/eWvyB-QvbVA" TargetMode="External"/><Relationship Id="rId4" Type="http://schemas.openxmlformats.org/officeDocument/2006/relationships/hyperlink" Target="https://www.youtube.com/watch?v=eWvyB-QvbVA" TargetMode="Externa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slideLayout" Target="../slideLayouts/slideLayout2.xml"/><Relationship Id="rId1" Type="http://schemas.openxmlformats.org/officeDocument/2006/relationships/video" Target="https://www.youtube.com/embed/eWvyB-QvbVA" TargetMode="External"/><Relationship Id="rId4" Type="http://schemas.openxmlformats.org/officeDocument/2006/relationships/hyperlink" Target="https://www.youtube.com/watch?v=eWvyB-QvbVA" TargetMode="Externa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slideLayout" Target="../slideLayouts/slideLayout2.xml"/><Relationship Id="rId1" Type="http://schemas.openxmlformats.org/officeDocument/2006/relationships/video" Target="https://www.youtube.com/embed/eWvyB-QvbVA" TargetMode="External"/><Relationship Id="rId4" Type="http://schemas.openxmlformats.org/officeDocument/2006/relationships/hyperlink" Target="https://www.youtube.com/watch?v=eWvyB-QvbVA" TargetMode="Externa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slideLayout" Target="../slideLayouts/slideLayout2.xml"/><Relationship Id="rId1" Type="http://schemas.openxmlformats.org/officeDocument/2006/relationships/video" Target="https://www.youtube.com/embed/eWvyB-QvbVA" TargetMode="External"/><Relationship Id="rId4" Type="http://schemas.openxmlformats.org/officeDocument/2006/relationships/hyperlink" Target="https://www.youtube.com/watch?v=eWvyB-QvbVA" TargetMode="Externa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slideLayout" Target="../slideLayouts/slideLayout2.xml"/><Relationship Id="rId1" Type="http://schemas.openxmlformats.org/officeDocument/2006/relationships/video" Target="https://www.youtube.com/embed/eWvyB-QvbVA" TargetMode="External"/><Relationship Id="rId4" Type="http://schemas.openxmlformats.org/officeDocument/2006/relationships/hyperlink" Target="https://www.youtube.com/watch?v=eWvyB-QvbVA" TargetMode="Externa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7.jpe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25.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slideLayout" Target="../slideLayouts/slideLayout2.xml"/><Relationship Id="rId1" Type="http://schemas.openxmlformats.org/officeDocument/2006/relationships/video" Target="https://www.youtube.com/embed/eWvyB-QvbVA" TargetMode="External"/><Relationship Id="rId4" Type="http://schemas.openxmlformats.org/officeDocument/2006/relationships/hyperlink" Target="https://www.youtube.com/watch?v=eWvyB-QvbVA" TargetMode="External"/></Relationships>
</file>

<file path=ppt/slides/_rels/slide2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7.jpe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30.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810581" y="963329"/>
            <a:ext cx="4452626" cy="3056046"/>
          </a:xfrm>
          <a:prstGeom prst="rect">
            <a:avLst/>
          </a:prstGeom>
        </p:spPr>
      </p:pic>
      <p:pic>
        <p:nvPicPr>
          <p:cNvPr id="1026" name="Picture 2" descr="Bridget Read on Twitter: &quot;Mrs. Twit is the ur-braless… &quot;"/>
          <p:cNvPicPr>
            <a:picLocks noChangeAspect="1" noChangeArrowheads="1"/>
          </p:cNvPicPr>
          <p:nvPr/>
        </p:nvPicPr>
        <p:blipFill rotWithShape="1">
          <a:blip r:embed="rId3">
            <a:extLst>
              <a:ext uri="{28A0092B-C50C-407E-A947-70E740481C1C}">
                <a14:useLocalDpi xmlns:a14="http://schemas.microsoft.com/office/drawing/2010/main" val="0"/>
              </a:ext>
            </a:extLst>
          </a:blip>
          <a:srcRect l="9642" r="11819"/>
          <a:stretch/>
        </p:blipFill>
        <p:spPr bwMode="auto">
          <a:xfrm>
            <a:off x="648576" y="1620261"/>
            <a:ext cx="2690949" cy="3486709"/>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Mrs. Twit on Twitter: &quot;Serraq zit ou le #SymboleDeLIslamPolitique… &quot;"/>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965872" y="1881114"/>
            <a:ext cx="2661350" cy="2661350"/>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2988894" y="3949242"/>
            <a:ext cx="6096000" cy="2644827"/>
          </a:xfrm>
          <a:prstGeom prst="rect">
            <a:avLst/>
          </a:prstGeom>
        </p:spPr>
        <p:txBody>
          <a:bodyPr>
            <a:spAutoFit/>
          </a:bodyPr>
          <a:lstStyle/>
          <a:p>
            <a:pPr algn="ctr">
              <a:lnSpc>
                <a:spcPct val="115000"/>
              </a:lnSpc>
              <a:spcAft>
                <a:spcPts val="1000"/>
              </a:spcAft>
            </a:pPr>
            <a:r>
              <a:rPr lang="en-GB" dirty="0">
                <a:latin typeface="Comic Sans MS" panose="030F0702030302020204" pitchFamily="66" charset="0"/>
              </a:rPr>
              <a:t>What do we already know about the text? </a:t>
            </a:r>
          </a:p>
          <a:p>
            <a:pPr algn="ctr">
              <a:lnSpc>
                <a:spcPct val="115000"/>
              </a:lnSpc>
              <a:spcAft>
                <a:spcPts val="1000"/>
              </a:spcAft>
            </a:pPr>
            <a:r>
              <a:rPr lang="en-GB" dirty="0">
                <a:latin typeface="Comic Sans MS" panose="030F0702030302020204" pitchFamily="66" charset="0"/>
              </a:rPr>
              <a:t>Who is the author? </a:t>
            </a:r>
          </a:p>
          <a:p>
            <a:pPr algn="ctr">
              <a:lnSpc>
                <a:spcPct val="115000"/>
              </a:lnSpc>
              <a:spcAft>
                <a:spcPts val="1000"/>
              </a:spcAft>
            </a:pPr>
            <a:r>
              <a:rPr lang="en-GB" dirty="0">
                <a:latin typeface="Comic Sans MS" panose="030F0702030302020204" pitchFamily="66" charset="0"/>
              </a:rPr>
              <a:t>What type of book is this? </a:t>
            </a:r>
          </a:p>
          <a:p>
            <a:pPr algn="ctr">
              <a:lnSpc>
                <a:spcPct val="115000"/>
              </a:lnSpc>
              <a:spcAft>
                <a:spcPts val="1000"/>
              </a:spcAft>
            </a:pPr>
            <a:r>
              <a:rPr lang="en-GB" dirty="0">
                <a:latin typeface="Comic Sans MS" panose="030F0702030302020204" pitchFamily="66" charset="0"/>
              </a:rPr>
              <a:t>Who is the audience? </a:t>
            </a:r>
          </a:p>
          <a:p>
            <a:pPr algn="ctr">
              <a:lnSpc>
                <a:spcPct val="115000"/>
              </a:lnSpc>
              <a:spcAft>
                <a:spcPts val="1000"/>
              </a:spcAft>
            </a:pPr>
            <a:r>
              <a:rPr lang="en-GB" dirty="0">
                <a:latin typeface="Comic Sans MS" panose="030F0702030302020204" pitchFamily="66" charset="0"/>
              </a:rPr>
              <a:t>Why is this a popular book? </a:t>
            </a:r>
          </a:p>
          <a:p>
            <a:pPr algn="ctr">
              <a:lnSpc>
                <a:spcPct val="115000"/>
              </a:lnSpc>
              <a:spcAft>
                <a:spcPts val="1000"/>
              </a:spcAft>
            </a:pPr>
            <a:r>
              <a:rPr lang="en-GB" dirty="0">
                <a:latin typeface="Comic Sans MS" panose="030F0702030302020204" pitchFamily="66" charset="0"/>
              </a:rPr>
              <a:t>Do you know any of </a:t>
            </a:r>
            <a:r>
              <a:rPr lang="en-GB" dirty="0" smtClean="0">
                <a:latin typeface="Comic Sans MS" panose="030F0702030302020204" pitchFamily="66" charset="0"/>
              </a:rPr>
              <a:t>the </a:t>
            </a:r>
            <a:r>
              <a:rPr lang="en-GB" dirty="0">
                <a:latin typeface="Comic Sans MS" panose="030F0702030302020204" pitchFamily="66" charset="0"/>
              </a:rPr>
              <a:t>characters?</a:t>
            </a:r>
            <a:endParaRPr lang="en-GB" sz="2400" dirty="0">
              <a:latin typeface="Comic Sans MS" panose="030F0702030302020204" pitchFamily="66" charset="0"/>
              <a:ea typeface="Calibri" panose="020F0502020204030204" pitchFamily="34" charset="0"/>
              <a:cs typeface="Times New Roman" panose="02020603050405020304" pitchFamily="18" charset="0"/>
            </a:endParaRPr>
          </a:p>
        </p:txBody>
      </p:sp>
      <p:sp>
        <p:nvSpPr>
          <p:cNvPr id="3" name="TextBox 2"/>
          <p:cNvSpPr txBox="1"/>
          <p:nvPr/>
        </p:nvSpPr>
        <p:spPr>
          <a:xfrm>
            <a:off x="648576" y="255443"/>
            <a:ext cx="4643860" cy="707886"/>
          </a:xfrm>
          <a:prstGeom prst="rect">
            <a:avLst/>
          </a:prstGeom>
          <a:noFill/>
        </p:spPr>
        <p:txBody>
          <a:bodyPr wrap="square" rtlCol="0">
            <a:spAutoFit/>
          </a:bodyPr>
          <a:lstStyle/>
          <a:p>
            <a:r>
              <a:rPr lang="en-GB" sz="4000" u="sng" dirty="0" smtClean="0">
                <a:latin typeface="Comic Sans MS" panose="030F0702030302020204" pitchFamily="66" charset="0"/>
              </a:rPr>
              <a:t>Day 1 – The Twits</a:t>
            </a:r>
            <a:endParaRPr lang="en-GB" sz="4000" u="sng" dirty="0">
              <a:latin typeface="Comic Sans MS" panose="030F0702030302020204" pitchFamily="66" charset="0"/>
            </a:endParaRPr>
          </a:p>
        </p:txBody>
      </p:sp>
    </p:spTree>
    <p:extLst>
      <p:ext uri="{BB962C8B-B14F-4D97-AF65-F5344CB8AC3E}">
        <p14:creationId xmlns:p14="http://schemas.microsoft.com/office/powerpoint/2010/main" val="390211661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84901"/>
            <a:ext cx="10515600" cy="1325563"/>
          </a:xfrm>
        </p:spPr>
        <p:txBody>
          <a:bodyPr>
            <a:normAutofit/>
          </a:bodyPr>
          <a:lstStyle/>
          <a:p>
            <a:pPr algn="ctr"/>
            <a:r>
              <a:rPr lang="en-GB" sz="3600" dirty="0" smtClean="0">
                <a:latin typeface="Comic Sans MS" panose="030F0702030302020204" pitchFamily="66" charset="0"/>
              </a:rPr>
              <a:t>Noun hunt – How many </a:t>
            </a:r>
            <a:r>
              <a:rPr lang="en-GB" sz="3600" dirty="0" smtClean="0">
                <a:solidFill>
                  <a:srgbClr val="FF0000"/>
                </a:solidFill>
                <a:latin typeface="Comic Sans MS" panose="030F0702030302020204" pitchFamily="66" charset="0"/>
              </a:rPr>
              <a:t>nouns</a:t>
            </a:r>
            <a:r>
              <a:rPr lang="en-GB" sz="3600" dirty="0" smtClean="0">
                <a:latin typeface="Comic Sans MS" panose="030F0702030302020204" pitchFamily="66" charset="0"/>
              </a:rPr>
              <a:t> can you think of linked to Mrs Twit?</a:t>
            </a:r>
            <a:endParaRPr lang="en-GB" sz="3600" dirty="0">
              <a:latin typeface="Comic Sans MS" panose="030F0702030302020204" pitchFamily="66" charset="0"/>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529149" y="1524845"/>
            <a:ext cx="4452626" cy="3056046"/>
          </a:xfrm>
          <a:prstGeom prst="rect">
            <a:avLst/>
          </a:prstGeom>
        </p:spPr>
      </p:pic>
      <p:pic>
        <p:nvPicPr>
          <p:cNvPr id="5" name="Picture 2" descr="Bridget Read on Twitter: &quot;Mrs. Twit is the ur-braless… &quot;"/>
          <p:cNvPicPr>
            <a:picLocks noChangeAspect="1" noChangeArrowheads="1"/>
          </p:cNvPicPr>
          <p:nvPr/>
        </p:nvPicPr>
        <p:blipFill rotWithShape="1">
          <a:blip r:embed="rId3">
            <a:extLst>
              <a:ext uri="{28A0092B-C50C-407E-A947-70E740481C1C}">
                <a14:useLocalDpi xmlns:a14="http://schemas.microsoft.com/office/drawing/2010/main" val="0"/>
              </a:ext>
            </a:extLst>
          </a:blip>
          <a:srcRect l="9642" r="11819"/>
          <a:stretch/>
        </p:blipFill>
        <p:spPr bwMode="auto">
          <a:xfrm>
            <a:off x="838200" y="1309513"/>
            <a:ext cx="2690949" cy="3486709"/>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4" descr="Mrs. Twit on Twitter: &quot;Serraq zit ou le #SymboleDeLIslamPolitique… &quot;"/>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436865" y="1778184"/>
            <a:ext cx="2549365" cy="254936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8198318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25137" y="682982"/>
            <a:ext cx="10515600" cy="1325563"/>
          </a:xfrm>
        </p:spPr>
        <p:txBody>
          <a:bodyPr>
            <a:normAutofit/>
          </a:bodyPr>
          <a:lstStyle/>
          <a:p>
            <a:pPr algn="ctr"/>
            <a:r>
              <a:rPr lang="en-GB" sz="3600" dirty="0" smtClean="0">
                <a:latin typeface="Comic Sans MS" panose="030F0702030302020204" pitchFamily="66" charset="0"/>
              </a:rPr>
              <a:t>Noun hunt – How many </a:t>
            </a:r>
            <a:r>
              <a:rPr lang="en-GB" sz="3600" dirty="0" smtClean="0">
                <a:solidFill>
                  <a:srgbClr val="FF0000"/>
                </a:solidFill>
                <a:latin typeface="Comic Sans MS" panose="030F0702030302020204" pitchFamily="66" charset="0"/>
              </a:rPr>
              <a:t>nouns</a:t>
            </a:r>
            <a:r>
              <a:rPr lang="en-GB" sz="3600" dirty="0" smtClean="0">
                <a:latin typeface="Comic Sans MS" panose="030F0702030302020204" pitchFamily="66" charset="0"/>
              </a:rPr>
              <a:t> can you think of linked to Mrs Twit?</a:t>
            </a:r>
            <a:endParaRPr lang="en-GB" sz="3600" dirty="0">
              <a:latin typeface="Comic Sans MS" panose="030F0702030302020204" pitchFamily="66" charset="0"/>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90361" y="3954380"/>
            <a:ext cx="1924868" cy="1321127"/>
          </a:xfrm>
          <a:prstGeom prst="rect">
            <a:avLst/>
          </a:prstGeom>
        </p:spPr>
      </p:pic>
      <p:pic>
        <p:nvPicPr>
          <p:cNvPr id="5" name="Picture 2" descr="Bridget Read on Twitter: &quot;Mrs. Twit is the ur-braless… &quot;"/>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9642" r="11819"/>
          <a:stretch/>
        </p:blipFill>
        <p:spPr bwMode="auto">
          <a:xfrm>
            <a:off x="418424" y="2329870"/>
            <a:ext cx="1241855" cy="1609093"/>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4" descr="Mrs. Twit on Twitter: &quot;Serraq zit ou le #SymboleDeLIslamPolitique… &quot;"/>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914420" y="2533815"/>
            <a:ext cx="1144696" cy="1144696"/>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7" name="Table 6"/>
          <p:cNvGraphicFramePr>
            <a:graphicFrameLocks noGrp="1"/>
          </p:cNvGraphicFramePr>
          <p:nvPr>
            <p:extLst>
              <p:ext uri="{D42A27DB-BD31-4B8C-83A1-F6EECF244321}">
                <p14:modId xmlns:p14="http://schemas.microsoft.com/office/powerpoint/2010/main" val="4266010116"/>
              </p:ext>
            </p:extLst>
          </p:nvPr>
        </p:nvGraphicFramePr>
        <p:xfrm>
          <a:off x="3313257" y="2208804"/>
          <a:ext cx="8351875" cy="3499270"/>
        </p:xfrm>
        <a:graphic>
          <a:graphicData uri="http://schemas.openxmlformats.org/drawingml/2006/table">
            <a:tbl>
              <a:tblPr firstRow="1" bandRow="1">
                <a:tableStyleId>{5940675A-B579-460E-94D1-54222C63F5DA}</a:tableStyleId>
              </a:tblPr>
              <a:tblGrid>
                <a:gridCol w="1670375">
                  <a:extLst>
                    <a:ext uri="{9D8B030D-6E8A-4147-A177-3AD203B41FA5}">
                      <a16:colId xmlns:a16="http://schemas.microsoft.com/office/drawing/2014/main" val="1703970968"/>
                    </a:ext>
                  </a:extLst>
                </a:gridCol>
                <a:gridCol w="1670375">
                  <a:extLst>
                    <a:ext uri="{9D8B030D-6E8A-4147-A177-3AD203B41FA5}">
                      <a16:colId xmlns:a16="http://schemas.microsoft.com/office/drawing/2014/main" val="3337953448"/>
                    </a:ext>
                  </a:extLst>
                </a:gridCol>
                <a:gridCol w="1670375">
                  <a:extLst>
                    <a:ext uri="{9D8B030D-6E8A-4147-A177-3AD203B41FA5}">
                      <a16:colId xmlns:a16="http://schemas.microsoft.com/office/drawing/2014/main" val="2536153804"/>
                    </a:ext>
                  </a:extLst>
                </a:gridCol>
                <a:gridCol w="1670375">
                  <a:extLst>
                    <a:ext uri="{9D8B030D-6E8A-4147-A177-3AD203B41FA5}">
                      <a16:colId xmlns:a16="http://schemas.microsoft.com/office/drawing/2014/main" val="1931328134"/>
                    </a:ext>
                  </a:extLst>
                </a:gridCol>
                <a:gridCol w="1670375">
                  <a:extLst>
                    <a:ext uri="{9D8B030D-6E8A-4147-A177-3AD203B41FA5}">
                      <a16:colId xmlns:a16="http://schemas.microsoft.com/office/drawing/2014/main" val="1607704349"/>
                    </a:ext>
                  </a:extLst>
                </a:gridCol>
              </a:tblGrid>
              <a:tr h="699854">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2093137994"/>
                  </a:ext>
                </a:extLst>
              </a:tr>
              <a:tr h="699854">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1813383690"/>
                  </a:ext>
                </a:extLst>
              </a:tr>
              <a:tr h="699854">
                <a:tc>
                  <a:txBody>
                    <a:bodyPr/>
                    <a:lstStyle/>
                    <a:p>
                      <a:endParaRPr lang="en-GB" dirty="0"/>
                    </a:p>
                  </a:txBody>
                  <a:tcPr/>
                </a:tc>
                <a:tc>
                  <a:txBody>
                    <a:bodyPr/>
                    <a:lstStyle/>
                    <a:p>
                      <a:endParaRPr lang="en-GB" dirty="0"/>
                    </a:p>
                  </a:txBody>
                  <a:tcPr/>
                </a:tc>
                <a:tc>
                  <a:txBody>
                    <a:bodyPr/>
                    <a:lstStyle/>
                    <a:p>
                      <a:endParaRPr lang="en-GB" dirty="0"/>
                    </a:p>
                  </a:txBody>
                  <a:tcPr/>
                </a:tc>
                <a:tc>
                  <a:txBody>
                    <a:bodyPr/>
                    <a:lstStyle/>
                    <a:p>
                      <a:endParaRPr lang="en-GB" dirty="0"/>
                    </a:p>
                  </a:txBody>
                  <a:tcPr/>
                </a:tc>
                <a:tc>
                  <a:txBody>
                    <a:bodyPr/>
                    <a:lstStyle/>
                    <a:p>
                      <a:endParaRPr lang="en-GB" dirty="0"/>
                    </a:p>
                  </a:txBody>
                  <a:tcPr/>
                </a:tc>
                <a:extLst>
                  <a:ext uri="{0D108BD9-81ED-4DB2-BD59-A6C34878D82A}">
                    <a16:rowId xmlns:a16="http://schemas.microsoft.com/office/drawing/2014/main" val="2574292468"/>
                  </a:ext>
                </a:extLst>
              </a:tr>
              <a:tr h="699854">
                <a:tc>
                  <a:txBody>
                    <a:bodyPr/>
                    <a:lstStyle/>
                    <a:p>
                      <a:endParaRPr lang="en-GB" dirty="0"/>
                    </a:p>
                  </a:txBody>
                  <a:tcPr/>
                </a:tc>
                <a:tc>
                  <a:txBody>
                    <a:bodyPr/>
                    <a:lstStyle/>
                    <a:p>
                      <a:endParaRPr lang="en-GB" dirty="0"/>
                    </a:p>
                  </a:txBody>
                  <a:tcPr/>
                </a:tc>
                <a:tc>
                  <a:txBody>
                    <a:bodyPr/>
                    <a:lstStyle/>
                    <a:p>
                      <a:endParaRPr lang="en-GB"/>
                    </a:p>
                  </a:txBody>
                  <a:tcPr/>
                </a:tc>
                <a:tc>
                  <a:txBody>
                    <a:bodyPr/>
                    <a:lstStyle/>
                    <a:p>
                      <a:endParaRPr lang="en-GB" dirty="0"/>
                    </a:p>
                  </a:txBody>
                  <a:tcPr/>
                </a:tc>
                <a:tc>
                  <a:txBody>
                    <a:bodyPr/>
                    <a:lstStyle/>
                    <a:p>
                      <a:endParaRPr lang="en-GB" dirty="0"/>
                    </a:p>
                  </a:txBody>
                  <a:tcPr/>
                </a:tc>
                <a:extLst>
                  <a:ext uri="{0D108BD9-81ED-4DB2-BD59-A6C34878D82A}">
                    <a16:rowId xmlns:a16="http://schemas.microsoft.com/office/drawing/2014/main" val="2368370947"/>
                  </a:ext>
                </a:extLst>
              </a:tr>
              <a:tr h="699854">
                <a:tc>
                  <a:txBody>
                    <a:bodyPr/>
                    <a:lstStyle/>
                    <a:p>
                      <a:endParaRPr lang="en-GB" dirty="0"/>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dirty="0"/>
                    </a:p>
                  </a:txBody>
                  <a:tcPr/>
                </a:tc>
                <a:extLst>
                  <a:ext uri="{0D108BD9-81ED-4DB2-BD59-A6C34878D82A}">
                    <a16:rowId xmlns:a16="http://schemas.microsoft.com/office/drawing/2014/main" val="455384189"/>
                  </a:ext>
                </a:extLst>
              </a:tr>
            </a:tbl>
          </a:graphicData>
        </a:graphic>
      </p:graphicFrame>
    </p:spTree>
    <p:extLst>
      <p:ext uri="{BB962C8B-B14F-4D97-AF65-F5344CB8AC3E}">
        <p14:creationId xmlns:p14="http://schemas.microsoft.com/office/powerpoint/2010/main" val="290180114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295714" y="2417291"/>
            <a:ext cx="3071737" cy="2108277"/>
          </a:xfrm>
          <a:prstGeom prst="rect">
            <a:avLst/>
          </a:prstGeom>
        </p:spPr>
      </p:pic>
      <p:sp>
        <p:nvSpPr>
          <p:cNvPr id="5" name="TextBox 4"/>
          <p:cNvSpPr txBox="1"/>
          <p:nvPr/>
        </p:nvSpPr>
        <p:spPr>
          <a:xfrm>
            <a:off x="3936173" y="3102097"/>
            <a:ext cx="1338828" cy="369332"/>
          </a:xfrm>
          <a:prstGeom prst="rect">
            <a:avLst/>
          </a:prstGeom>
          <a:noFill/>
        </p:spPr>
        <p:txBody>
          <a:bodyPr wrap="none" rtlCol="0">
            <a:spAutoFit/>
          </a:bodyPr>
          <a:lstStyle/>
          <a:p>
            <a:r>
              <a:rPr lang="en-GB" dirty="0" smtClean="0">
                <a:latin typeface="Comic Sans MS" panose="030F0702030302020204" pitchFamily="66" charset="0"/>
              </a:rPr>
              <a:t>vile stench</a:t>
            </a:r>
            <a:endParaRPr lang="en-GB" dirty="0">
              <a:latin typeface="Comic Sans MS" panose="030F0702030302020204" pitchFamily="66" charset="0"/>
            </a:endParaRPr>
          </a:p>
        </p:txBody>
      </p:sp>
      <p:sp>
        <p:nvSpPr>
          <p:cNvPr id="7" name="TextBox 6"/>
          <p:cNvSpPr txBox="1"/>
          <p:nvPr/>
        </p:nvSpPr>
        <p:spPr>
          <a:xfrm>
            <a:off x="6615930" y="2232625"/>
            <a:ext cx="4022255" cy="369332"/>
          </a:xfrm>
          <a:prstGeom prst="rect">
            <a:avLst/>
          </a:prstGeom>
          <a:noFill/>
        </p:spPr>
        <p:txBody>
          <a:bodyPr wrap="none" rtlCol="0">
            <a:spAutoFit/>
          </a:bodyPr>
          <a:lstStyle/>
          <a:p>
            <a:r>
              <a:rPr lang="en-GB" dirty="0">
                <a:latin typeface="Comic Sans MS" panose="030F0702030302020204" pitchFamily="66" charset="0"/>
              </a:rPr>
              <a:t>p</a:t>
            </a:r>
            <a:r>
              <a:rPr lang="en-GB" dirty="0" smtClean="0">
                <a:latin typeface="Comic Sans MS" panose="030F0702030302020204" pitchFamily="66" charset="0"/>
              </a:rPr>
              <a:t>utrid smell that lingers around her</a:t>
            </a:r>
            <a:endParaRPr lang="en-GB" dirty="0">
              <a:latin typeface="Comic Sans MS" panose="030F0702030302020204" pitchFamily="66" charset="0"/>
            </a:endParaRPr>
          </a:p>
        </p:txBody>
      </p:sp>
      <p:sp>
        <p:nvSpPr>
          <p:cNvPr id="8" name="TextBox 7"/>
          <p:cNvSpPr txBox="1"/>
          <p:nvPr/>
        </p:nvSpPr>
        <p:spPr>
          <a:xfrm>
            <a:off x="7471954" y="4156236"/>
            <a:ext cx="3533340" cy="369332"/>
          </a:xfrm>
          <a:prstGeom prst="rect">
            <a:avLst/>
          </a:prstGeom>
          <a:noFill/>
        </p:spPr>
        <p:txBody>
          <a:bodyPr wrap="none" rtlCol="0">
            <a:spAutoFit/>
          </a:bodyPr>
          <a:lstStyle/>
          <a:p>
            <a:r>
              <a:rPr lang="en-GB" dirty="0" smtClean="0">
                <a:latin typeface="Comic Sans MS" panose="030F0702030302020204" pitchFamily="66" charset="0"/>
              </a:rPr>
              <a:t>witch-like nose covered in boils</a:t>
            </a:r>
            <a:endParaRPr lang="en-GB" dirty="0">
              <a:latin typeface="Comic Sans MS" panose="030F0702030302020204" pitchFamily="66" charset="0"/>
            </a:endParaRPr>
          </a:p>
        </p:txBody>
      </p:sp>
      <p:sp>
        <p:nvSpPr>
          <p:cNvPr id="10" name="TextBox 9"/>
          <p:cNvSpPr txBox="1"/>
          <p:nvPr/>
        </p:nvSpPr>
        <p:spPr>
          <a:xfrm>
            <a:off x="519550" y="5685252"/>
            <a:ext cx="6128601" cy="923330"/>
          </a:xfrm>
          <a:prstGeom prst="rect">
            <a:avLst/>
          </a:prstGeom>
          <a:noFill/>
        </p:spPr>
        <p:txBody>
          <a:bodyPr wrap="none" rtlCol="0">
            <a:spAutoFit/>
          </a:bodyPr>
          <a:lstStyle/>
          <a:p>
            <a:r>
              <a:rPr lang="en-GB" dirty="0" smtClean="0">
                <a:latin typeface="Comic Sans MS" panose="030F0702030302020204" pitchFamily="66" charset="0"/>
              </a:rPr>
              <a:t>Ugly – unsightly, repulsive, hideous, revolting</a:t>
            </a:r>
          </a:p>
          <a:p>
            <a:r>
              <a:rPr lang="en-GB" dirty="0" smtClean="0">
                <a:latin typeface="Comic Sans MS" panose="030F0702030302020204" pitchFamily="66" charset="0"/>
              </a:rPr>
              <a:t>Disgusting – stomach-churning, odious (smell), foul</a:t>
            </a:r>
          </a:p>
          <a:p>
            <a:r>
              <a:rPr lang="en-GB" dirty="0" smtClean="0">
                <a:latin typeface="Comic Sans MS" panose="030F0702030302020204" pitchFamily="66" charset="0"/>
              </a:rPr>
              <a:t>Disgusting – wicked, cruel, intolerable, beastly, ghastly </a:t>
            </a:r>
            <a:endParaRPr lang="en-GB" dirty="0">
              <a:latin typeface="Comic Sans MS" panose="030F0702030302020204" pitchFamily="66" charset="0"/>
            </a:endParaRPr>
          </a:p>
        </p:txBody>
      </p:sp>
      <p:sp>
        <p:nvSpPr>
          <p:cNvPr id="11" name="Title 1"/>
          <p:cNvSpPr txBox="1">
            <a:spLocks/>
          </p:cNvSpPr>
          <p:nvPr/>
        </p:nvSpPr>
        <p:spPr>
          <a:xfrm>
            <a:off x="573782" y="86544"/>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3600" dirty="0" smtClean="0">
                <a:latin typeface="Comic Sans MS" panose="030F0702030302020204" pitchFamily="66" charset="0"/>
              </a:rPr>
              <a:t>How can we expand nouns about Mrs Twit’s appearance?</a:t>
            </a:r>
            <a:endParaRPr lang="en-GB" sz="3600" dirty="0">
              <a:latin typeface="Comic Sans MS" panose="030F0702030302020204" pitchFamily="66" charset="0"/>
            </a:endParaRPr>
          </a:p>
        </p:txBody>
      </p:sp>
    </p:spTree>
    <p:extLst>
      <p:ext uri="{BB962C8B-B14F-4D97-AF65-F5344CB8AC3E}">
        <p14:creationId xmlns:p14="http://schemas.microsoft.com/office/powerpoint/2010/main" val="115505909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295714" y="2417291"/>
            <a:ext cx="3071737" cy="2108277"/>
          </a:xfrm>
          <a:prstGeom prst="rect">
            <a:avLst/>
          </a:prstGeom>
        </p:spPr>
      </p:pic>
      <p:sp>
        <p:nvSpPr>
          <p:cNvPr id="5" name="TextBox 4"/>
          <p:cNvSpPr txBox="1"/>
          <p:nvPr/>
        </p:nvSpPr>
        <p:spPr>
          <a:xfrm>
            <a:off x="3936173" y="3102097"/>
            <a:ext cx="1181477" cy="369332"/>
          </a:xfrm>
          <a:prstGeom prst="rect">
            <a:avLst/>
          </a:prstGeom>
          <a:noFill/>
        </p:spPr>
        <p:txBody>
          <a:bodyPr wrap="none" rtlCol="0">
            <a:spAutoFit/>
          </a:bodyPr>
          <a:lstStyle/>
          <a:p>
            <a:r>
              <a:rPr lang="en-GB" dirty="0" smtClean="0"/>
              <a:t>vile stench</a:t>
            </a:r>
            <a:endParaRPr lang="en-GB" dirty="0"/>
          </a:p>
        </p:txBody>
      </p:sp>
      <p:sp>
        <p:nvSpPr>
          <p:cNvPr id="7" name="TextBox 6"/>
          <p:cNvSpPr txBox="1"/>
          <p:nvPr/>
        </p:nvSpPr>
        <p:spPr>
          <a:xfrm>
            <a:off x="6615930" y="2232625"/>
            <a:ext cx="3511987" cy="369332"/>
          </a:xfrm>
          <a:prstGeom prst="rect">
            <a:avLst/>
          </a:prstGeom>
          <a:noFill/>
        </p:spPr>
        <p:txBody>
          <a:bodyPr wrap="none" rtlCol="0">
            <a:spAutoFit/>
          </a:bodyPr>
          <a:lstStyle/>
          <a:p>
            <a:r>
              <a:rPr lang="en-GB" dirty="0"/>
              <a:t>p</a:t>
            </a:r>
            <a:r>
              <a:rPr lang="en-GB" dirty="0" smtClean="0"/>
              <a:t>utrid smell that lingers around her</a:t>
            </a:r>
            <a:endParaRPr lang="en-GB" dirty="0"/>
          </a:p>
        </p:txBody>
      </p:sp>
      <p:sp>
        <p:nvSpPr>
          <p:cNvPr id="8" name="TextBox 7"/>
          <p:cNvSpPr txBox="1"/>
          <p:nvPr/>
        </p:nvSpPr>
        <p:spPr>
          <a:xfrm>
            <a:off x="7471954" y="4156236"/>
            <a:ext cx="3107710" cy="369332"/>
          </a:xfrm>
          <a:prstGeom prst="rect">
            <a:avLst/>
          </a:prstGeom>
          <a:noFill/>
        </p:spPr>
        <p:txBody>
          <a:bodyPr wrap="none" rtlCol="0">
            <a:spAutoFit/>
          </a:bodyPr>
          <a:lstStyle/>
          <a:p>
            <a:r>
              <a:rPr lang="en-GB" dirty="0" smtClean="0"/>
              <a:t>witch-like nose covered in boils</a:t>
            </a:r>
            <a:endParaRPr lang="en-GB" dirty="0"/>
          </a:p>
        </p:txBody>
      </p:sp>
      <p:sp>
        <p:nvSpPr>
          <p:cNvPr id="10" name="TextBox 9"/>
          <p:cNvSpPr txBox="1"/>
          <p:nvPr/>
        </p:nvSpPr>
        <p:spPr>
          <a:xfrm>
            <a:off x="325586" y="5685252"/>
            <a:ext cx="5312032" cy="923330"/>
          </a:xfrm>
          <a:prstGeom prst="rect">
            <a:avLst/>
          </a:prstGeom>
          <a:noFill/>
        </p:spPr>
        <p:txBody>
          <a:bodyPr wrap="none" rtlCol="0">
            <a:spAutoFit/>
          </a:bodyPr>
          <a:lstStyle/>
          <a:p>
            <a:r>
              <a:rPr lang="en-GB" dirty="0" smtClean="0"/>
              <a:t>Ugly – unsightly, repulsive, hideous, revolting</a:t>
            </a:r>
          </a:p>
          <a:p>
            <a:r>
              <a:rPr lang="en-GB" dirty="0" smtClean="0"/>
              <a:t>Disgusting – stomach-churning, odious (smell), foul</a:t>
            </a:r>
          </a:p>
          <a:p>
            <a:r>
              <a:rPr lang="en-GB" dirty="0" smtClean="0"/>
              <a:t>Disgusting – wicked, cruel, intolerable, beastly, ghastly </a:t>
            </a:r>
            <a:endParaRPr lang="en-GB" dirty="0"/>
          </a:p>
        </p:txBody>
      </p:sp>
      <p:sp>
        <p:nvSpPr>
          <p:cNvPr id="11" name="Title 1"/>
          <p:cNvSpPr txBox="1">
            <a:spLocks/>
          </p:cNvSpPr>
          <p:nvPr/>
        </p:nvSpPr>
        <p:spPr>
          <a:xfrm>
            <a:off x="573782" y="382770"/>
            <a:ext cx="10515600" cy="1325563"/>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3200" dirty="0" smtClean="0">
                <a:latin typeface="Comic Sans MS" panose="030F0702030302020204" pitchFamily="66" charset="0"/>
              </a:rPr>
              <a:t>Plan: Add words, phrases and sentences which you could use to describe Mrs Twit. </a:t>
            </a:r>
          </a:p>
          <a:p>
            <a:r>
              <a:rPr lang="en-GB" sz="3200" dirty="0" smtClean="0">
                <a:latin typeface="Comic Sans MS" panose="030F0702030302020204" pitchFamily="66" charset="0"/>
              </a:rPr>
              <a:t>Can you use any high level vocabulary?</a:t>
            </a:r>
            <a:endParaRPr lang="en-GB" sz="3200" dirty="0">
              <a:latin typeface="Comic Sans MS" panose="030F0702030302020204" pitchFamily="66" charset="0"/>
            </a:endParaRPr>
          </a:p>
        </p:txBody>
      </p:sp>
      <p:cxnSp>
        <p:nvCxnSpPr>
          <p:cNvPr id="3" name="Straight Arrow Connector 2"/>
          <p:cNvCxnSpPr/>
          <p:nvPr/>
        </p:nvCxnSpPr>
        <p:spPr>
          <a:xfrm flipH="1">
            <a:off x="5637618" y="6137611"/>
            <a:ext cx="1067980" cy="9306"/>
          </a:xfrm>
          <a:prstGeom prst="straightConnector1">
            <a:avLst/>
          </a:prstGeom>
          <a:ln w="76200">
            <a:tailEnd type="triangle"/>
          </a:ln>
        </p:spPr>
        <p:style>
          <a:lnRef idx="1">
            <a:schemeClr val="accent1"/>
          </a:lnRef>
          <a:fillRef idx="0">
            <a:schemeClr val="accent1"/>
          </a:fillRef>
          <a:effectRef idx="0">
            <a:schemeClr val="accent1"/>
          </a:effectRef>
          <a:fontRef idx="minor">
            <a:schemeClr val="tx1"/>
          </a:fontRef>
        </p:style>
      </p:cxnSp>
      <p:sp>
        <p:nvSpPr>
          <p:cNvPr id="12" name="TextBox 11"/>
          <p:cNvSpPr txBox="1"/>
          <p:nvPr/>
        </p:nvSpPr>
        <p:spPr>
          <a:xfrm>
            <a:off x="6871855" y="5226784"/>
            <a:ext cx="4987636" cy="1631216"/>
          </a:xfrm>
          <a:prstGeom prst="rect">
            <a:avLst/>
          </a:prstGeom>
          <a:noFill/>
        </p:spPr>
        <p:txBody>
          <a:bodyPr wrap="square" rtlCol="0">
            <a:spAutoFit/>
          </a:bodyPr>
          <a:lstStyle/>
          <a:p>
            <a:r>
              <a:rPr lang="en-GB" sz="2000" dirty="0" smtClean="0">
                <a:latin typeface="Comic Sans MS" panose="030F0702030302020204" pitchFamily="66" charset="0"/>
              </a:rPr>
              <a:t>Remember to think about synonyms which may be more effective!</a:t>
            </a:r>
          </a:p>
          <a:p>
            <a:r>
              <a:rPr lang="en-GB" sz="2000" dirty="0" smtClean="0">
                <a:latin typeface="Comic Sans MS" panose="030F0702030302020204" pitchFamily="66" charset="0"/>
              </a:rPr>
              <a:t>If you want to write in the style of Roald Dahl, you may wish to use simple adjectives and repeat them for effect.</a:t>
            </a:r>
            <a:endParaRPr lang="en-GB" sz="2000" dirty="0">
              <a:latin typeface="Comic Sans MS" panose="030F0702030302020204" pitchFamily="66" charset="0"/>
            </a:endParaRPr>
          </a:p>
        </p:txBody>
      </p:sp>
    </p:spTree>
    <p:extLst>
      <p:ext uri="{BB962C8B-B14F-4D97-AF65-F5344CB8AC3E}">
        <p14:creationId xmlns:p14="http://schemas.microsoft.com/office/powerpoint/2010/main" val="260578416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eWvyB-QvbVA"/>
          <p:cNvPicPr>
            <a:picLocks noGrp="1" noRot="1" noChangeAspect="1"/>
          </p:cNvPicPr>
          <p:nvPr>
            <p:ph idx="1"/>
            <a:videoFile r:link="rId1"/>
          </p:nvPr>
        </p:nvPicPr>
        <p:blipFill>
          <a:blip r:embed="rId3"/>
          <a:stretch>
            <a:fillRect/>
          </a:stretch>
        </p:blipFill>
        <p:spPr>
          <a:xfrm>
            <a:off x="175360" y="309286"/>
            <a:ext cx="9084491" cy="5110026"/>
          </a:xfrm>
          <a:prstGeom prst="rect">
            <a:avLst/>
          </a:prstGeom>
        </p:spPr>
      </p:pic>
      <p:sp>
        <p:nvSpPr>
          <p:cNvPr id="3" name="Rectangle 2"/>
          <p:cNvSpPr/>
          <p:nvPr/>
        </p:nvSpPr>
        <p:spPr>
          <a:xfrm>
            <a:off x="9365673" y="309286"/>
            <a:ext cx="2701636" cy="6186309"/>
          </a:xfrm>
          <a:prstGeom prst="rect">
            <a:avLst/>
          </a:prstGeom>
        </p:spPr>
        <p:txBody>
          <a:bodyPr wrap="square">
            <a:spAutoFit/>
          </a:bodyPr>
          <a:lstStyle/>
          <a:p>
            <a:r>
              <a:rPr lang="en-GB" dirty="0">
                <a:latin typeface="Comic Sans MS" panose="030F0702030302020204" pitchFamily="66" charset="0"/>
              </a:rPr>
              <a:t>Now we have discussed our character’s appearance, we need to think about her personality which we can infer from her actions, her behaviour and her facial expressions. </a:t>
            </a:r>
            <a:endParaRPr lang="en-GB" dirty="0" smtClean="0">
              <a:latin typeface="Comic Sans MS" panose="030F0702030302020204" pitchFamily="66" charset="0"/>
            </a:endParaRPr>
          </a:p>
          <a:p>
            <a:endParaRPr lang="en-GB" dirty="0">
              <a:latin typeface="Comic Sans MS" panose="030F0702030302020204" pitchFamily="66" charset="0"/>
            </a:endParaRPr>
          </a:p>
          <a:p>
            <a:r>
              <a:rPr lang="en-GB" dirty="0">
                <a:latin typeface="Comic Sans MS" panose="030F0702030302020204" pitchFamily="66" charset="0"/>
              </a:rPr>
              <a:t>Watch up to 1:05s on the clip and note down her </a:t>
            </a:r>
            <a:r>
              <a:rPr lang="en-GB" dirty="0" smtClean="0">
                <a:latin typeface="Comic Sans MS" panose="030F0702030302020204" pitchFamily="66" charset="0"/>
              </a:rPr>
              <a:t>actions, appearance and behaviour</a:t>
            </a:r>
            <a:r>
              <a:rPr lang="en-GB" dirty="0">
                <a:latin typeface="Comic Sans MS" panose="030F0702030302020204" pitchFamily="66" charset="0"/>
              </a:rPr>
              <a:t>. Add words/phrases to mind map </a:t>
            </a:r>
            <a:r>
              <a:rPr lang="en-GB" dirty="0" smtClean="0">
                <a:latin typeface="Comic Sans MS" panose="030F0702030302020204" pitchFamily="66" charset="0"/>
              </a:rPr>
              <a:t>that </a:t>
            </a:r>
            <a:r>
              <a:rPr lang="en-GB" dirty="0">
                <a:latin typeface="Comic Sans MS" panose="030F0702030302020204" pitchFamily="66" charset="0"/>
              </a:rPr>
              <a:t>describe Mrs Twit. </a:t>
            </a:r>
            <a:endParaRPr lang="en-GB" dirty="0" smtClean="0">
              <a:latin typeface="Comic Sans MS" panose="030F0702030302020204" pitchFamily="66" charset="0"/>
            </a:endParaRPr>
          </a:p>
          <a:p>
            <a:endParaRPr lang="en-GB" dirty="0">
              <a:latin typeface="Comic Sans MS" panose="030F0702030302020204" pitchFamily="66" charset="0"/>
            </a:endParaRPr>
          </a:p>
          <a:p>
            <a:r>
              <a:rPr lang="en-GB" dirty="0">
                <a:latin typeface="Comic Sans MS" panose="030F0702030302020204" pitchFamily="66" charset="0"/>
              </a:rPr>
              <a:t>Watch clip 2/3 times to ensure that you have a good range of ideas! </a:t>
            </a:r>
          </a:p>
        </p:txBody>
      </p:sp>
      <p:sp>
        <p:nvSpPr>
          <p:cNvPr id="2" name="Rectangle 1"/>
          <p:cNvSpPr/>
          <p:nvPr/>
        </p:nvSpPr>
        <p:spPr>
          <a:xfrm>
            <a:off x="175360" y="5765861"/>
            <a:ext cx="8698215" cy="523220"/>
          </a:xfrm>
          <a:prstGeom prst="rect">
            <a:avLst/>
          </a:prstGeom>
        </p:spPr>
        <p:txBody>
          <a:bodyPr wrap="none">
            <a:spAutoFit/>
          </a:bodyPr>
          <a:lstStyle/>
          <a:p>
            <a:r>
              <a:rPr lang="en-GB" sz="2800" dirty="0">
                <a:latin typeface="Comic Sans MS" panose="030F0702030302020204" pitchFamily="66" charset="0"/>
                <a:hlinkClick r:id="rId4"/>
              </a:rPr>
              <a:t>https://www.youtube.com/watch?v=eWvyB-QvbVA</a:t>
            </a:r>
            <a:endParaRPr lang="en-GB" sz="2800" dirty="0">
              <a:latin typeface="Comic Sans MS" panose="030F0702030302020204" pitchFamily="66" charset="0"/>
            </a:endParaRPr>
          </a:p>
        </p:txBody>
      </p:sp>
    </p:spTree>
    <p:extLst>
      <p:ext uri="{BB962C8B-B14F-4D97-AF65-F5344CB8AC3E}">
        <p14:creationId xmlns:p14="http://schemas.microsoft.com/office/powerpoint/2010/main" val="192010736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5691" y="448253"/>
            <a:ext cx="10515600" cy="1325563"/>
          </a:xfrm>
        </p:spPr>
        <p:txBody>
          <a:bodyPr>
            <a:normAutofit fontScale="90000"/>
          </a:bodyPr>
          <a:lstStyle/>
          <a:p>
            <a:r>
              <a:rPr lang="en-GB" u="sng" dirty="0" smtClean="0">
                <a:latin typeface="Comic Sans MS" panose="030F0702030302020204" pitchFamily="66" charset="0"/>
              </a:rPr>
              <a:t>Day 1 – The Twits</a:t>
            </a:r>
            <a:br>
              <a:rPr lang="en-GB" u="sng" dirty="0" smtClean="0">
                <a:latin typeface="Comic Sans MS" panose="030F0702030302020204" pitchFamily="66" charset="0"/>
              </a:rPr>
            </a:br>
            <a:r>
              <a:rPr lang="en-GB" u="sng" dirty="0">
                <a:latin typeface="Comic Sans MS" panose="030F0702030302020204" pitchFamily="66" charset="0"/>
              </a:rPr>
              <a:t/>
            </a:r>
            <a:br>
              <a:rPr lang="en-GB" u="sng" dirty="0">
                <a:latin typeface="Comic Sans MS" panose="030F0702030302020204" pitchFamily="66" charset="0"/>
              </a:rPr>
            </a:br>
            <a:r>
              <a:rPr lang="en-GB" u="sng" dirty="0" smtClean="0">
                <a:latin typeface="Comic Sans MS" panose="030F0702030302020204" pitchFamily="66" charset="0"/>
              </a:rPr>
              <a:t>Can I write a character description?</a:t>
            </a:r>
            <a:endParaRPr lang="en-GB" u="sng" dirty="0">
              <a:latin typeface="Comic Sans MS" panose="030F0702030302020204" pitchFamily="66" charset="0"/>
            </a:endParaRPr>
          </a:p>
        </p:txBody>
      </p:sp>
      <p:sp>
        <p:nvSpPr>
          <p:cNvPr id="4" name="TextBox 3"/>
          <p:cNvSpPr txBox="1"/>
          <p:nvPr/>
        </p:nvSpPr>
        <p:spPr>
          <a:xfrm>
            <a:off x="332509" y="2992581"/>
            <a:ext cx="11457709" cy="2862322"/>
          </a:xfrm>
          <a:prstGeom prst="rect">
            <a:avLst/>
          </a:prstGeom>
          <a:noFill/>
        </p:spPr>
        <p:txBody>
          <a:bodyPr wrap="square" rtlCol="0">
            <a:spAutoFit/>
          </a:bodyPr>
          <a:lstStyle/>
          <a:p>
            <a:r>
              <a:rPr lang="en-GB" sz="2000" dirty="0" smtClean="0">
                <a:latin typeface="Comic Sans MS" panose="030F0702030302020204" pitchFamily="66" charset="0"/>
              </a:rPr>
              <a:t>Have you ever met Mrs Twit? If you haven’t, I advise that you don’t because she is one of the smelliest women in the world. She has a smell. The sort of revolting smell that crawls up your nose and lingers there all day, making your eyes water uncontrollably. Now, enough about her foul stench because I’m afraid it gets worse: she is terribly ugly too. The first thing you notice when you cast your eyes upon Mrs Twit is the long, greasy whiskers hanging from her double chin (which, by the way, is covered in pus-filled boils and warts). Then, your eyes are drawn to her mouth. Her rotting, yellow teeth protrude from her receding gums, and pieces of chicken from her Christmas dinner (20 years ago) hang from the gaps. Feeling sick yet? The bizarre thing is Mrs Twit wasn’t born ugly like her vile husband. In fact, she was once …..</a:t>
            </a:r>
            <a:endParaRPr lang="en-GB" sz="2000" dirty="0">
              <a:latin typeface="Comic Sans MS" panose="030F0702030302020204" pitchFamily="66" charset="0"/>
            </a:endParaRPr>
          </a:p>
        </p:txBody>
      </p:sp>
      <p:sp>
        <p:nvSpPr>
          <p:cNvPr id="3" name="TextBox 2"/>
          <p:cNvSpPr txBox="1"/>
          <p:nvPr/>
        </p:nvSpPr>
        <p:spPr>
          <a:xfrm>
            <a:off x="332509" y="2396836"/>
            <a:ext cx="3505200" cy="523220"/>
          </a:xfrm>
          <a:prstGeom prst="rect">
            <a:avLst/>
          </a:prstGeom>
          <a:noFill/>
        </p:spPr>
        <p:txBody>
          <a:bodyPr wrap="square" rtlCol="0">
            <a:spAutoFit/>
          </a:bodyPr>
          <a:lstStyle/>
          <a:p>
            <a:r>
              <a:rPr lang="en-GB" sz="2800" b="1" dirty="0" smtClean="0">
                <a:latin typeface="Comic Sans MS" panose="030F0702030302020204" pitchFamily="66" charset="0"/>
              </a:rPr>
              <a:t>W.A.G.O.L.L</a:t>
            </a:r>
            <a:endParaRPr lang="en-GB" sz="2800" b="1" dirty="0">
              <a:latin typeface="Comic Sans MS" panose="030F0702030302020204" pitchFamily="66" charset="0"/>
            </a:endParaRPr>
          </a:p>
        </p:txBody>
      </p:sp>
      <p:sp>
        <p:nvSpPr>
          <p:cNvPr id="5" name="TextBox 4"/>
          <p:cNvSpPr txBox="1"/>
          <p:nvPr/>
        </p:nvSpPr>
        <p:spPr>
          <a:xfrm>
            <a:off x="1323109" y="5927428"/>
            <a:ext cx="10730345" cy="400110"/>
          </a:xfrm>
          <a:prstGeom prst="rect">
            <a:avLst/>
          </a:prstGeom>
          <a:noFill/>
        </p:spPr>
        <p:txBody>
          <a:bodyPr wrap="square" rtlCol="0">
            <a:spAutoFit/>
          </a:bodyPr>
          <a:lstStyle/>
          <a:p>
            <a:r>
              <a:rPr lang="en-GB" sz="2000" i="1" dirty="0" smtClean="0">
                <a:solidFill>
                  <a:srgbClr val="FF0000"/>
                </a:solidFill>
                <a:latin typeface="Comic Sans MS" panose="030F0702030302020204" pitchFamily="66" charset="0"/>
              </a:rPr>
              <a:t>Remember: this character description is going to be the opening of our chapter!</a:t>
            </a:r>
            <a:endParaRPr lang="en-GB" sz="2000" i="1" dirty="0">
              <a:solidFill>
                <a:srgbClr val="FF0000"/>
              </a:solidFill>
              <a:latin typeface="Comic Sans MS" panose="030F0702030302020204" pitchFamily="66" charset="0"/>
            </a:endParaRPr>
          </a:p>
        </p:txBody>
      </p:sp>
    </p:spTree>
    <p:extLst>
      <p:ext uri="{BB962C8B-B14F-4D97-AF65-F5344CB8AC3E}">
        <p14:creationId xmlns:p14="http://schemas.microsoft.com/office/powerpoint/2010/main" val="290108986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5582" y="448252"/>
            <a:ext cx="11866418" cy="1325563"/>
          </a:xfrm>
        </p:spPr>
        <p:txBody>
          <a:bodyPr>
            <a:normAutofit fontScale="90000"/>
          </a:bodyPr>
          <a:lstStyle/>
          <a:p>
            <a:r>
              <a:rPr lang="en-GB" u="sng" dirty="0" smtClean="0">
                <a:latin typeface="Comic Sans MS" panose="030F0702030302020204" pitchFamily="66" charset="0"/>
              </a:rPr>
              <a:t>Day 2 – The Twits</a:t>
            </a:r>
            <a:br>
              <a:rPr lang="en-GB" u="sng" dirty="0" smtClean="0">
                <a:latin typeface="Comic Sans MS" panose="030F0702030302020204" pitchFamily="66" charset="0"/>
              </a:rPr>
            </a:br>
            <a:r>
              <a:rPr lang="en-GB" u="sng" dirty="0">
                <a:latin typeface="Comic Sans MS" panose="030F0702030302020204" pitchFamily="66" charset="0"/>
              </a:rPr>
              <a:t/>
            </a:r>
            <a:br>
              <a:rPr lang="en-GB" u="sng" dirty="0">
                <a:latin typeface="Comic Sans MS" panose="030F0702030302020204" pitchFamily="66" charset="0"/>
              </a:rPr>
            </a:br>
            <a:r>
              <a:rPr lang="en-GB" u="sng" dirty="0" smtClean="0">
                <a:latin typeface="Comic Sans MS" panose="030F0702030302020204" pitchFamily="66" charset="0"/>
              </a:rPr>
              <a:t>Can I plan and write the plotting of a trick?</a:t>
            </a:r>
            <a:endParaRPr lang="en-GB" u="sng" dirty="0">
              <a:latin typeface="Comic Sans MS" panose="030F0702030302020204" pitchFamily="66" charset="0"/>
            </a:endParaRPr>
          </a:p>
        </p:txBody>
      </p:sp>
      <p:sp>
        <p:nvSpPr>
          <p:cNvPr id="6" name="Rectangle 2"/>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pic>
        <p:nvPicPr>
          <p:cNvPr id="1025"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5581" y="2465676"/>
            <a:ext cx="3096491" cy="3493228"/>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3"/>
          <p:cNvSpPr>
            <a:spLocks noChangeArrowheads="1"/>
          </p:cNvSpPr>
          <p:nvPr/>
        </p:nvSpPr>
        <p:spPr bwMode="auto">
          <a:xfrm>
            <a:off x="3747654" y="1404484"/>
            <a:ext cx="7453745" cy="45243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2400" b="0" i="0" u="none" strike="noStrike" cap="none" normalizeH="0" baseline="0" dirty="0" smtClean="0">
              <a:ln>
                <a:noFill/>
              </a:ln>
              <a:solidFill>
                <a:schemeClr val="tx1"/>
              </a:solidFill>
              <a:effectLst/>
              <a:latin typeface="Comic Sans MS" panose="030F0702030302020204" pitchFamily="66" charset="0"/>
              <a:ea typeface="Calibri" panose="020F0502020204030204" pitchFamily="34" charset="0"/>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lang="en-GB" altLang="en-US" sz="2400" dirty="0">
              <a:latin typeface="Comic Sans MS" panose="030F0702030302020204" pitchFamily="66" charset="0"/>
              <a:ea typeface="Calibri" panose="020F0502020204030204" pitchFamily="34" charset="0"/>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2400" b="0" i="0" u="none" strike="noStrike" cap="none" normalizeH="0" baseline="0" dirty="0" smtClean="0">
                <a:ln>
                  <a:noFill/>
                </a:ln>
                <a:solidFill>
                  <a:schemeClr val="tx1"/>
                </a:solidFill>
                <a:effectLst/>
                <a:latin typeface="Comic Sans MS" panose="030F0702030302020204" pitchFamily="66" charset="0"/>
                <a:ea typeface="Calibri" panose="020F0502020204030204" pitchFamily="34" charset="0"/>
                <a:cs typeface="Arial" panose="020B0604020202020204" pitchFamily="34" charset="0"/>
              </a:rPr>
              <a:t>If you know the</a:t>
            </a:r>
            <a:r>
              <a:rPr kumimoji="0" lang="en-GB" altLang="en-US" sz="2400" b="0" i="0" u="none" strike="noStrike" cap="none" normalizeH="0" dirty="0" smtClean="0">
                <a:ln>
                  <a:noFill/>
                </a:ln>
                <a:solidFill>
                  <a:schemeClr val="tx1"/>
                </a:solidFill>
                <a:effectLst/>
                <a:latin typeface="Comic Sans MS" panose="030F0702030302020204" pitchFamily="66" charset="0"/>
                <a:ea typeface="Calibri" panose="020F0502020204030204" pitchFamily="34" charset="0"/>
                <a:cs typeface="Arial" panose="020B0604020202020204" pitchFamily="34" charset="0"/>
              </a:rPr>
              <a:t> text already</a:t>
            </a:r>
            <a:r>
              <a:rPr kumimoji="0" lang="en-GB" altLang="en-US" sz="2400" b="0" i="0" u="none" strike="noStrike" cap="none" normalizeH="0" baseline="0" dirty="0" smtClean="0">
                <a:ln>
                  <a:noFill/>
                </a:ln>
                <a:solidFill>
                  <a:schemeClr val="tx1"/>
                </a:solidFill>
                <a:effectLst/>
                <a:latin typeface="Comic Sans MS" panose="030F0702030302020204" pitchFamily="66" charset="0"/>
                <a:ea typeface="Calibri" panose="020F0502020204030204" pitchFamily="34" charset="0"/>
                <a:cs typeface="Arial" panose="020B0604020202020204" pitchFamily="34" charset="0"/>
              </a:rPr>
              <a:t>, </a:t>
            </a:r>
            <a:r>
              <a:rPr lang="en-GB" altLang="en-US" sz="2400" dirty="0" smtClean="0">
                <a:latin typeface="Comic Sans MS" panose="030F0702030302020204" pitchFamily="66" charset="0"/>
                <a:ea typeface="Calibri" panose="020F0502020204030204" pitchFamily="34" charset="0"/>
                <a:cs typeface="Arial" panose="020B0604020202020204" pitchFamily="34" charset="0"/>
              </a:rPr>
              <a:t>you will know that </a:t>
            </a:r>
            <a:r>
              <a:rPr kumimoji="0" lang="en-GB" altLang="en-US" sz="2400" b="0" i="0" u="none" strike="noStrike" cap="none" normalizeH="0" baseline="0" dirty="0" smtClean="0">
                <a:ln>
                  <a:noFill/>
                </a:ln>
                <a:solidFill>
                  <a:schemeClr val="tx1"/>
                </a:solidFill>
                <a:effectLst/>
                <a:latin typeface="Comic Sans MS" panose="030F0702030302020204" pitchFamily="66" charset="0"/>
                <a:ea typeface="Calibri" panose="020F0502020204030204" pitchFamily="34" charset="0"/>
                <a:cs typeface="Arial" panose="020B0604020202020204" pitchFamily="34" charset="0"/>
              </a:rPr>
              <a:t>Mr and Mrs Twit like to play horrid tricks on one another. Today,</a:t>
            </a:r>
            <a:r>
              <a:rPr kumimoji="0" lang="en-GB" altLang="en-US" sz="2400" b="0" i="0" u="none" strike="noStrike" cap="none" normalizeH="0" dirty="0" smtClean="0">
                <a:ln>
                  <a:noFill/>
                </a:ln>
                <a:solidFill>
                  <a:schemeClr val="tx1"/>
                </a:solidFill>
                <a:effectLst/>
                <a:latin typeface="Comic Sans MS" panose="030F0702030302020204" pitchFamily="66" charset="0"/>
                <a:ea typeface="Calibri" panose="020F0502020204030204" pitchFamily="34" charset="0"/>
                <a:cs typeface="Arial" panose="020B0604020202020204" pitchFamily="34" charset="0"/>
              </a:rPr>
              <a:t> </a:t>
            </a:r>
            <a:r>
              <a:rPr kumimoji="0" lang="en-GB" altLang="en-US" sz="2400" b="0" i="0" u="none" strike="noStrike" cap="none" normalizeH="0" baseline="0" dirty="0" smtClean="0">
                <a:ln>
                  <a:noFill/>
                </a:ln>
                <a:solidFill>
                  <a:schemeClr val="tx1"/>
                </a:solidFill>
                <a:effectLst/>
                <a:latin typeface="Comic Sans MS" panose="030F0702030302020204" pitchFamily="66" charset="0"/>
                <a:ea typeface="Calibri" panose="020F0502020204030204" pitchFamily="34" charset="0"/>
                <a:cs typeface="Arial" panose="020B0604020202020204" pitchFamily="34" charset="0"/>
              </a:rPr>
              <a:t>we are going to be continuing</a:t>
            </a:r>
            <a:r>
              <a:rPr kumimoji="0" lang="en-GB" altLang="en-US" sz="2400" b="0" i="0" u="none" strike="noStrike" cap="none" normalizeH="0" dirty="0" smtClean="0">
                <a:ln>
                  <a:noFill/>
                </a:ln>
                <a:solidFill>
                  <a:schemeClr val="tx1"/>
                </a:solidFill>
                <a:effectLst/>
                <a:latin typeface="Comic Sans MS" panose="030F0702030302020204" pitchFamily="66" charset="0"/>
                <a:ea typeface="Calibri" panose="020F0502020204030204" pitchFamily="34" charset="0"/>
                <a:cs typeface="Arial" panose="020B0604020202020204" pitchFamily="34" charset="0"/>
              </a:rPr>
              <a:t> with our re-write of the chapter. </a:t>
            </a:r>
          </a:p>
          <a:p>
            <a:pPr marL="0" marR="0" lvl="0" indent="0" algn="l" defTabSz="914400" rtl="0" eaLnBrk="0" fontAlgn="base" latinLnBrk="0" hangingPunct="0">
              <a:lnSpc>
                <a:spcPct val="100000"/>
              </a:lnSpc>
              <a:spcBef>
                <a:spcPct val="0"/>
              </a:spcBef>
              <a:spcAft>
                <a:spcPct val="0"/>
              </a:spcAft>
              <a:buClrTx/>
              <a:buSzTx/>
              <a:buFontTx/>
              <a:buNone/>
              <a:tabLst/>
            </a:pPr>
            <a:endParaRPr lang="en-GB" altLang="en-US" sz="2400" dirty="0">
              <a:latin typeface="Comic Sans MS" panose="030F0702030302020204" pitchFamily="66" charset="0"/>
              <a:ea typeface="Calibri" panose="020F0502020204030204" pitchFamily="34" charset="0"/>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2400" b="0" i="0" u="none" strike="noStrike" cap="none" normalizeH="0" dirty="0" smtClean="0">
                <a:ln>
                  <a:noFill/>
                </a:ln>
                <a:solidFill>
                  <a:schemeClr val="tx1"/>
                </a:solidFill>
                <a:effectLst/>
                <a:latin typeface="Comic Sans MS" panose="030F0702030302020204" pitchFamily="66" charset="0"/>
                <a:ea typeface="Calibri" panose="020F0502020204030204" pitchFamily="34" charset="0"/>
                <a:cs typeface="Arial" panose="020B0604020202020204" pitchFamily="34" charset="0"/>
              </a:rPr>
              <a:t>We will </a:t>
            </a:r>
            <a:r>
              <a:rPr kumimoji="0" lang="en-GB" altLang="en-US" sz="2400" b="0" i="0" u="none" strike="noStrike" cap="none" normalizeH="0" baseline="0" dirty="0" smtClean="0">
                <a:ln>
                  <a:noFill/>
                </a:ln>
                <a:solidFill>
                  <a:schemeClr val="tx1"/>
                </a:solidFill>
                <a:effectLst/>
                <a:latin typeface="Comic Sans MS" panose="030F0702030302020204" pitchFamily="66" charset="0"/>
                <a:ea typeface="Calibri" panose="020F0502020204030204" pitchFamily="34" charset="0"/>
                <a:cs typeface="Arial" panose="020B0604020202020204" pitchFamily="34" charset="0"/>
              </a:rPr>
              <a:t>plan and write out the plotting of Mrs Twit’s ‘Squiggly Spaghetti’ trick</a:t>
            </a:r>
            <a:r>
              <a:rPr lang="en-GB" altLang="en-US" sz="2400" dirty="0" smtClean="0">
                <a:latin typeface="Comic Sans MS" panose="030F0702030302020204" pitchFamily="66" charset="0"/>
                <a:ea typeface="Calibri" panose="020F0502020204030204" pitchFamily="34" charset="0"/>
                <a:cs typeface="Arial" panose="020B0604020202020204" pitchFamily="34" charset="0"/>
              </a:rPr>
              <a:t>.</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2400" b="0" i="0" u="none" strike="noStrike" cap="none" normalizeH="0" dirty="0">
              <a:ln>
                <a:noFill/>
              </a:ln>
              <a:solidFill>
                <a:schemeClr val="tx1"/>
              </a:solidFill>
              <a:effectLst/>
              <a:latin typeface="Comic Sans MS" panose="030F0702030302020204" pitchFamily="66" charset="0"/>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2400" b="0" i="0" u="none" strike="noStrike" cap="none" normalizeH="0" dirty="0" smtClean="0">
                <a:ln>
                  <a:noFill/>
                </a:ln>
                <a:solidFill>
                  <a:schemeClr val="tx1"/>
                </a:solidFill>
                <a:effectLst/>
                <a:latin typeface="Comic Sans MS" panose="030F0702030302020204" pitchFamily="66" charset="0"/>
                <a:cs typeface="Arial" panose="020B0604020202020204" pitchFamily="34" charset="0"/>
              </a:rPr>
              <a:t>What do you think the </a:t>
            </a:r>
            <a:r>
              <a:rPr lang="en-GB" altLang="en-US" sz="2400" dirty="0">
                <a:latin typeface="Comic Sans MS" panose="030F0702030302020204" pitchFamily="66" charset="0"/>
                <a:ea typeface="Calibri" panose="020F0502020204030204" pitchFamily="34" charset="0"/>
                <a:cs typeface="Arial" panose="020B0604020202020204" pitchFamily="34" charset="0"/>
              </a:rPr>
              <a:t>‘Squiggly Spaghetti’ </a:t>
            </a:r>
            <a:r>
              <a:rPr lang="en-GB" altLang="en-US" sz="2400" dirty="0" smtClean="0">
                <a:latin typeface="Comic Sans MS" panose="030F0702030302020204" pitchFamily="66" charset="0"/>
                <a:ea typeface="Calibri" panose="020F0502020204030204" pitchFamily="34" charset="0"/>
                <a:cs typeface="Arial" panose="020B0604020202020204" pitchFamily="34" charset="0"/>
              </a:rPr>
              <a:t>trick might be?</a:t>
            </a:r>
            <a:endParaRPr kumimoji="0" lang="en-GB" altLang="en-US" sz="2400" b="0" i="0" u="none" strike="noStrike" cap="none" normalizeH="0" baseline="0" dirty="0" smtClean="0">
              <a:ln>
                <a:noFill/>
              </a:ln>
              <a:solidFill>
                <a:schemeClr val="tx1"/>
              </a:solidFill>
              <a:effectLst/>
              <a:latin typeface="Comic Sans MS" panose="030F0702030302020204" pitchFamily="66" charset="0"/>
            </a:endParaRPr>
          </a:p>
        </p:txBody>
      </p:sp>
    </p:spTree>
    <p:extLst>
      <p:ext uri="{BB962C8B-B14F-4D97-AF65-F5344CB8AC3E}">
        <p14:creationId xmlns:p14="http://schemas.microsoft.com/office/powerpoint/2010/main" val="71523501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eWvyB-QvbVA"/>
          <p:cNvPicPr>
            <a:picLocks noGrp="1" noRot="1" noChangeAspect="1"/>
          </p:cNvPicPr>
          <p:nvPr>
            <p:ph idx="1"/>
            <a:videoFile r:link="rId1"/>
          </p:nvPr>
        </p:nvPicPr>
        <p:blipFill>
          <a:blip r:embed="rId3"/>
          <a:stretch>
            <a:fillRect/>
          </a:stretch>
        </p:blipFill>
        <p:spPr>
          <a:xfrm>
            <a:off x="355469" y="279392"/>
            <a:ext cx="8665776" cy="4874499"/>
          </a:xfrm>
          <a:prstGeom prst="rect">
            <a:avLst/>
          </a:prstGeom>
        </p:spPr>
      </p:pic>
      <p:sp>
        <p:nvSpPr>
          <p:cNvPr id="2" name="TextBox 1"/>
          <p:cNvSpPr txBox="1"/>
          <p:nvPr/>
        </p:nvSpPr>
        <p:spPr>
          <a:xfrm>
            <a:off x="9407237" y="579357"/>
            <a:ext cx="2466109" cy="5632311"/>
          </a:xfrm>
          <a:prstGeom prst="rect">
            <a:avLst/>
          </a:prstGeom>
          <a:noFill/>
        </p:spPr>
        <p:txBody>
          <a:bodyPr wrap="square" rtlCol="0">
            <a:spAutoFit/>
          </a:bodyPr>
          <a:lstStyle/>
          <a:p>
            <a:r>
              <a:rPr lang="en-GB" dirty="0" smtClean="0">
                <a:latin typeface="Comic Sans MS" panose="030F0702030302020204" pitchFamily="66" charset="0"/>
              </a:rPr>
              <a:t>Watch the clip from 1:05s to 1:33s </a:t>
            </a:r>
          </a:p>
          <a:p>
            <a:endParaRPr lang="en-GB" dirty="0">
              <a:latin typeface="Comic Sans MS" panose="030F0702030302020204" pitchFamily="66" charset="0"/>
            </a:endParaRPr>
          </a:p>
          <a:p>
            <a:r>
              <a:rPr lang="en-GB" dirty="0" smtClean="0">
                <a:latin typeface="Comic Sans MS" panose="030F0702030302020204" pitchFamily="66" charset="0"/>
              </a:rPr>
              <a:t>What is the garden like? What can you see? How would you describe the garden?</a:t>
            </a:r>
          </a:p>
          <a:p>
            <a:endParaRPr lang="en-GB" dirty="0">
              <a:latin typeface="Comic Sans MS" panose="030F0702030302020204" pitchFamily="66" charset="0"/>
            </a:endParaRPr>
          </a:p>
          <a:p>
            <a:r>
              <a:rPr lang="en-GB" dirty="0" smtClean="0">
                <a:latin typeface="Comic Sans MS" panose="030F0702030302020204" pitchFamily="66" charset="0"/>
              </a:rPr>
              <a:t>Watch the same section of the clip again. Focus on Mrs Twit’s body language – her actions and her behaviour. </a:t>
            </a:r>
          </a:p>
          <a:p>
            <a:endParaRPr lang="en-GB" dirty="0">
              <a:latin typeface="Comic Sans MS" panose="030F0702030302020204" pitchFamily="66" charset="0"/>
            </a:endParaRPr>
          </a:p>
          <a:p>
            <a:r>
              <a:rPr lang="en-GB" dirty="0" smtClean="0">
                <a:latin typeface="Comic Sans MS" panose="030F0702030302020204" pitchFamily="66" charset="0"/>
              </a:rPr>
              <a:t>Whilst you are watching, write down words and phrases for your plan which you may wish to use.</a:t>
            </a:r>
            <a:endParaRPr lang="en-GB" dirty="0">
              <a:latin typeface="Comic Sans MS" panose="030F0702030302020204" pitchFamily="66" charset="0"/>
            </a:endParaRPr>
          </a:p>
        </p:txBody>
      </p:sp>
      <p:sp>
        <p:nvSpPr>
          <p:cNvPr id="5" name="Rectangle 4"/>
          <p:cNvSpPr/>
          <p:nvPr/>
        </p:nvSpPr>
        <p:spPr>
          <a:xfrm>
            <a:off x="175360" y="5558043"/>
            <a:ext cx="8698215" cy="523220"/>
          </a:xfrm>
          <a:prstGeom prst="rect">
            <a:avLst/>
          </a:prstGeom>
        </p:spPr>
        <p:txBody>
          <a:bodyPr wrap="none">
            <a:spAutoFit/>
          </a:bodyPr>
          <a:lstStyle/>
          <a:p>
            <a:r>
              <a:rPr lang="en-GB" sz="2800" dirty="0">
                <a:latin typeface="Comic Sans MS" panose="030F0702030302020204" pitchFamily="66" charset="0"/>
                <a:hlinkClick r:id="rId4"/>
              </a:rPr>
              <a:t>https://www.youtube.com/watch?v=eWvyB-QvbVA</a:t>
            </a:r>
            <a:endParaRPr lang="en-GB" sz="2800" dirty="0">
              <a:latin typeface="Comic Sans MS" panose="030F0702030302020204" pitchFamily="66" charset="0"/>
            </a:endParaRPr>
          </a:p>
        </p:txBody>
      </p:sp>
    </p:spTree>
    <p:extLst>
      <p:ext uri="{BB962C8B-B14F-4D97-AF65-F5344CB8AC3E}">
        <p14:creationId xmlns:p14="http://schemas.microsoft.com/office/powerpoint/2010/main" val="68378359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71054" y="1856509"/>
            <a:ext cx="2757054" cy="2119745"/>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solidFill>
                  <a:sysClr val="windowText" lastClr="000000"/>
                </a:solidFill>
              </a:rPr>
              <a:t>Plotting the trick (garden)</a:t>
            </a:r>
            <a:endParaRPr lang="en-GB" dirty="0">
              <a:solidFill>
                <a:sysClr val="windowText" lastClr="000000"/>
              </a:solidFill>
            </a:endParaRPr>
          </a:p>
        </p:txBody>
      </p:sp>
      <p:sp>
        <p:nvSpPr>
          <p:cNvPr id="6" name="TextBox 5"/>
          <p:cNvSpPr txBox="1"/>
          <p:nvPr/>
        </p:nvSpPr>
        <p:spPr>
          <a:xfrm>
            <a:off x="3332018" y="1856509"/>
            <a:ext cx="7010400" cy="2308324"/>
          </a:xfrm>
          <a:prstGeom prst="rect">
            <a:avLst/>
          </a:prstGeom>
          <a:noFill/>
        </p:spPr>
        <p:txBody>
          <a:bodyPr wrap="square" rtlCol="0">
            <a:spAutoFit/>
          </a:bodyPr>
          <a:lstStyle/>
          <a:p>
            <a:r>
              <a:rPr lang="en-GB" sz="2400" dirty="0" smtClean="0">
                <a:latin typeface="Comic Sans MS" panose="030F0702030302020204" pitchFamily="66" charset="0"/>
              </a:rPr>
              <a:t>Garden as ugly as Mrs Twit</a:t>
            </a:r>
          </a:p>
          <a:p>
            <a:r>
              <a:rPr lang="en-GB" sz="2400" dirty="0" smtClean="0">
                <a:latin typeface="Comic Sans MS" panose="030F0702030302020204" pitchFamily="66" charset="0"/>
              </a:rPr>
              <a:t>Overgrown     </a:t>
            </a:r>
          </a:p>
          <a:p>
            <a:r>
              <a:rPr lang="en-GB" sz="2400" dirty="0" smtClean="0">
                <a:latin typeface="Comic Sans MS" panose="030F0702030302020204" pitchFamily="66" charset="0"/>
              </a:rPr>
              <a:t>Mossy, tangled weeds</a:t>
            </a:r>
          </a:p>
          <a:p>
            <a:r>
              <a:rPr lang="en-GB" sz="2400" dirty="0" smtClean="0">
                <a:latin typeface="Comic Sans MS" panose="030F0702030302020204" pitchFamily="66" charset="0"/>
              </a:rPr>
              <a:t>Unearthing long, slippery worms</a:t>
            </a:r>
          </a:p>
          <a:p>
            <a:r>
              <a:rPr lang="en-GB" sz="2400" dirty="0" smtClean="0">
                <a:latin typeface="Comic Sans MS" panose="030F0702030302020204" pitchFamily="66" charset="0"/>
              </a:rPr>
              <a:t>Cackled with delight </a:t>
            </a:r>
          </a:p>
          <a:p>
            <a:r>
              <a:rPr lang="en-GB" sz="2400" dirty="0" smtClean="0">
                <a:latin typeface="Comic Sans MS" panose="030F0702030302020204" pitchFamily="66" charset="0"/>
              </a:rPr>
              <a:t>Mischievous grin</a:t>
            </a:r>
            <a:endParaRPr lang="en-GB" sz="2400" dirty="0">
              <a:latin typeface="Comic Sans MS" panose="030F0702030302020204" pitchFamily="66" charset="0"/>
            </a:endParaRPr>
          </a:p>
        </p:txBody>
      </p:sp>
      <p:sp>
        <p:nvSpPr>
          <p:cNvPr id="2" name="TextBox 1"/>
          <p:cNvSpPr txBox="1"/>
          <p:nvPr/>
        </p:nvSpPr>
        <p:spPr>
          <a:xfrm>
            <a:off x="471054" y="445532"/>
            <a:ext cx="11513127" cy="1569660"/>
          </a:xfrm>
          <a:prstGeom prst="rect">
            <a:avLst/>
          </a:prstGeom>
          <a:noFill/>
        </p:spPr>
        <p:txBody>
          <a:bodyPr wrap="square" rtlCol="0">
            <a:spAutoFit/>
          </a:bodyPr>
          <a:lstStyle/>
          <a:p>
            <a:pPr>
              <a:lnSpc>
                <a:spcPct val="150000"/>
              </a:lnSpc>
            </a:pPr>
            <a:r>
              <a:rPr lang="en-GB" sz="2800" u="sng" dirty="0" smtClean="0">
                <a:latin typeface="Comic Sans MS" panose="030F0702030302020204" pitchFamily="66" charset="0"/>
              </a:rPr>
              <a:t>Post-it planning - </a:t>
            </a:r>
            <a:r>
              <a:rPr lang="en-GB" sz="2400" dirty="0">
                <a:latin typeface="Comic Sans MS" panose="030F0702030302020204" pitchFamily="66" charset="0"/>
              </a:rPr>
              <a:t>Come up with your own short phrases/sentences and words to describe the scene in the garden. </a:t>
            </a:r>
            <a:r>
              <a:rPr lang="en-GB" sz="2400" dirty="0" smtClean="0">
                <a:latin typeface="Comic Sans MS" panose="030F0702030302020204" pitchFamily="66" charset="0"/>
              </a:rPr>
              <a:t>There are some examples below.</a:t>
            </a:r>
            <a:endParaRPr lang="en-GB" sz="2400" dirty="0">
              <a:latin typeface="Comic Sans MS" panose="030F0702030302020204" pitchFamily="66" charset="0"/>
            </a:endParaRPr>
          </a:p>
          <a:p>
            <a:endParaRPr lang="en-GB" u="sng" dirty="0"/>
          </a:p>
        </p:txBody>
      </p:sp>
    </p:spTree>
    <p:extLst>
      <p:ext uri="{BB962C8B-B14F-4D97-AF65-F5344CB8AC3E}">
        <p14:creationId xmlns:p14="http://schemas.microsoft.com/office/powerpoint/2010/main" val="295045660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eWvyB-QvbVA"/>
          <p:cNvPicPr>
            <a:picLocks noGrp="1" noRot="1" noChangeAspect="1"/>
          </p:cNvPicPr>
          <p:nvPr>
            <p:ph idx="1"/>
            <a:videoFile r:link="rId1"/>
          </p:nvPr>
        </p:nvPicPr>
        <p:blipFill>
          <a:blip r:embed="rId3"/>
          <a:stretch>
            <a:fillRect/>
          </a:stretch>
        </p:blipFill>
        <p:spPr>
          <a:xfrm>
            <a:off x="313905" y="177668"/>
            <a:ext cx="8665776" cy="4874499"/>
          </a:xfrm>
          <a:prstGeom prst="rect">
            <a:avLst/>
          </a:prstGeom>
        </p:spPr>
      </p:pic>
      <p:sp>
        <p:nvSpPr>
          <p:cNvPr id="2" name="TextBox 1"/>
          <p:cNvSpPr txBox="1"/>
          <p:nvPr/>
        </p:nvSpPr>
        <p:spPr>
          <a:xfrm>
            <a:off x="9393382" y="177668"/>
            <a:ext cx="2466109" cy="6186309"/>
          </a:xfrm>
          <a:prstGeom prst="rect">
            <a:avLst/>
          </a:prstGeom>
          <a:noFill/>
        </p:spPr>
        <p:txBody>
          <a:bodyPr wrap="square" rtlCol="0">
            <a:spAutoFit/>
          </a:bodyPr>
          <a:lstStyle/>
          <a:p>
            <a:r>
              <a:rPr lang="en-GB" dirty="0" smtClean="0">
                <a:latin typeface="Comic Sans MS" panose="030F0702030302020204" pitchFamily="66" charset="0"/>
              </a:rPr>
              <a:t>Watch the clip from 1:33s to 2:08s </a:t>
            </a:r>
          </a:p>
          <a:p>
            <a:endParaRPr lang="en-GB" dirty="0">
              <a:latin typeface="Comic Sans MS" panose="030F0702030302020204" pitchFamily="66" charset="0"/>
            </a:endParaRPr>
          </a:p>
          <a:p>
            <a:r>
              <a:rPr lang="en-GB" dirty="0" smtClean="0">
                <a:latin typeface="Comic Sans MS" panose="030F0702030302020204" pitchFamily="66" charset="0"/>
              </a:rPr>
              <a:t>What is the kitchen like? What can you see? How would you describe the kitchen?</a:t>
            </a:r>
          </a:p>
          <a:p>
            <a:endParaRPr lang="en-GB" dirty="0">
              <a:latin typeface="Comic Sans MS" panose="030F0702030302020204" pitchFamily="66" charset="0"/>
            </a:endParaRPr>
          </a:p>
          <a:p>
            <a:r>
              <a:rPr lang="en-GB" dirty="0" smtClean="0">
                <a:latin typeface="Comic Sans MS" panose="030F0702030302020204" pitchFamily="66" charset="0"/>
              </a:rPr>
              <a:t>Watch the same section of the clip again. Focus on Mrs Twit’s body language – her actions and her behaviour. What was she doing?</a:t>
            </a:r>
          </a:p>
          <a:p>
            <a:endParaRPr lang="en-GB" dirty="0">
              <a:latin typeface="Comic Sans MS" panose="030F0702030302020204" pitchFamily="66" charset="0"/>
            </a:endParaRPr>
          </a:p>
          <a:p>
            <a:r>
              <a:rPr lang="en-GB" dirty="0" smtClean="0">
                <a:latin typeface="Comic Sans MS" panose="030F0702030302020204" pitchFamily="66" charset="0"/>
              </a:rPr>
              <a:t>Whilst you are watching, write down words and phrases for your plan which you may wish to use.</a:t>
            </a:r>
            <a:endParaRPr lang="en-GB" dirty="0">
              <a:latin typeface="Comic Sans MS" panose="030F0702030302020204" pitchFamily="66" charset="0"/>
            </a:endParaRPr>
          </a:p>
        </p:txBody>
      </p:sp>
      <p:sp>
        <p:nvSpPr>
          <p:cNvPr id="5" name="Rectangle 4"/>
          <p:cNvSpPr/>
          <p:nvPr/>
        </p:nvSpPr>
        <p:spPr>
          <a:xfrm>
            <a:off x="175360" y="5765861"/>
            <a:ext cx="8698215" cy="523220"/>
          </a:xfrm>
          <a:prstGeom prst="rect">
            <a:avLst/>
          </a:prstGeom>
        </p:spPr>
        <p:txBody>
          <a:bodyPr wrap="none">
            <a:spAutoFit/>
          </a:bodyPr>
          <a:lstStyle/>
          <a:p>
            <a:r>
              <a:rPr lang="en-GB" sz="2800" dirty="0">
                <a:latin typeface="Comic Sans MS" panose="030F0702030302020204" pitchFamily="66" charset="0"/>
                <a:hlinkClick r:id="rId4"/>
              </a:rPr>
              <a:t>https://www.youtube.com/watch?v=eWvyB-QvbVA</a:t>
            </a:r>
            <a:endParaRPr lang="en-GB" sz="2800" dirty="0">
              <a:latin typeface="Comic Sans MS" panose="030F0702030302020204" pitchFamily="66" charset="0"/>
            </a:endParaRPr>
          </a:p>
        </p:txBody>
      </p:sp>
    </p:spTree>
    <p:extLst>
      <p:ext uri="{BB962C8B-B14F-4D97-AF65-F5344CB8AC3E}">
        <p14:creationId xmlns:p14="http://schemas.microsoft.com/office/powerpoint/2010/main" val="26060524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571426" y="1954503"/>
            <a:ext cx="2757054" cy="2119745"/>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solidFill>
                  <a:sysClr val="windowText" lastClr="000000"/>
                </a:solidFill>
              </a:rPr>
              <a:t>Plotting the trick (kitchen)</a:t>
            </a:r>
            <a:endParaRPr lang="en-GB" dirty="0">
              <a:solidFill>
                <a:sysClr val="windowText" lastClr="000000"/>
              </a:solidFill>
            </a:endParaRPr>
          </a:p>
        </p:txBody>
      </p:sp>
      <p:sp>
        <p:nvSpPr>
          <p:cNvPr id="6" name="TextBox 5"/>
          <p:cNvSpPr txBox="1"/>
          <p:nvPr/>
        </p:nvSpPr>
        <p:spPr>
          <a:xfrm>
            <a:off x="3453171" y="1954503"/>
            <a:ext cx="7010400" cy="3046988"/>
          </a:xfrm>
          <a:prstGeom prst="rect">
            <a:avLst/>
          </a:prstGeom>
          <a:noFill/>
        </p:spPr>
        <p:txBody>
          <a:bodyPr wrap="square" rtlCol="0">
            <a:spAutoFit/>
          </a:bodyPr>
          <a:lstStyle/>
          <a:p>
            <a:r>
              <a:rPr lang="en-GB" sz="2400" dirty="0" smtClean="0">
                <a:latin typeface="Comic Sans MS" panose="030F0702030302020204" pitchFamily="66" charset="0"/>
              </a:rPr>
              <a:t>Dark, dingy kitchen       filthy </a:t>
            </a:r>
          </a:p>
          <a:p>
            <a:r>
              <a:rPr lang="en-GB" sz="2400" dirty="0" smtClean="0">
                <a:latin typeface="Comic Sans MS" panose="030F0702030302020204" pitchFamily="66" charset="0"/>
              </a:rPr>
              <a:t>Plates </a:t>
            </a:r>
            <a:r>
              <a:rPr lang="en-GB" sz="2400" dirty="0">
                <a:latin typeface="Comic Sans MS" panose="030F0702030302020204" pitchFamily="66" charset="0"/>
              </a:rPr>
              <a:t>covered in mould </a:t>
            </a:r>
            <a:r>
              <a:rPr lang="en-GB" sz="2400" dirty="0" smtClean="0">
                <a:latin typeface="Comic Sans MS" panose="030F0702030302020204" pitchFamily="66" charset="0"/>
              </a:rPr>
              <a:t>   </a:t>
            </a:r>
          </a:p>
          <a:p>
            <a:r>
              <a:rPr lang="en-GB" sz="2400" dirty="0" smtClean="0">
                <a:latin typeface="Comic Sans MS" panose="030F0702030302020204" pitchFamily="66" charset="0"/>
              </a:rPr>
              <a:t>disorganised </a:t>
            </a:r>
            <a:r>
              <a:rPr lang="en-GB" sz="2400" dirty="0">
                <a:latin typeface="Comic Sans MS" panose="030F0702030302020204" pitchFamily="66" charset="0"/>
              </a:rPr>
              <a:t>cupboards with doors hanging off </a:t>
            </a:r>
            <a:r>
              <a:rPr lang="en-GB" sz="2400" dirty="0" smtClean="0">
                <a:latin typeface="Comic Sans MS" panose="030F0702030302020204" pitchFamily="66" charset="0"/>
              </a:rPr>
              <a:t>their hinges </a:t>
            </a:r>
          </a:p>
          <a:p>
            <a:r>
              <a:rPr lang="en-GB" sz="2400" dirty="0" smtClean="0">
                <a:latin typeface="Comic Sans MS" panose="030F0702030302020204" pitchFamily="66" charset="0"/>
              </a:rPr>
              <a:t>Licking </a:t>
            </a:r>
            <a:r>
              <a:rPr lang="en-GB" sz="2400" dirty="0">
                <a:latin typeface="Comic Sans MS" panose="030F0702030302020204" pitchFamily="66" charset="0"/>
              </a:rPr>
              <a:t>lips mischievously </a:t>
            </a:r>
            <a:endParaRPr lang="en-GB" sz="2400" dirty="0" smtClean="0">
              <a:latin typeface="Comic Sans MS" panose="030F0702030302020204" pitchFamily="66" charset="0"/>
            </a:endParaRPr>
          </a:p>
          <a:p>
            <a:r>
              <a:rPr lang="en-GB" sz="2400" dirty="0" smtClean="0">
                <a:latin typeface="Comic Sans MS" panose="030F0702030302020204" pitchFamily="66" charset="0"/>
              </a:rPr>
              <a:t>slams/chucks/tosses </a:t>
            </a:r>
            <a:endParaRPr lang="en-GB" sz="2400" dirty="0">
              <a:latin typeface="Comic Sans MS" panose="030F0702030302020204" pitchFamily="66" charset="0"/>
            </a:endParaRPr>
          </a:p>
          <a:p>
            <a:r>
              <a:rPr lang="en-GB" sz="2400" dirty="0" smtClean="0">
                <a:latin typeface="Comic Sans MS" panose="030F0702030302020204" pitchFamily="66" charset="0"/>
              </a:rPr>
              <a:t> </a:t>
            </a:r>
          </a:p>
          <a:p>
            <a:endParaRPr lang="en-GB" sz="2400" dirty="0" smtClean="0">
              <a:latin typeface="Comic Sans MS" panose="030F0702030302020204" pitchFamily="66" charset="0"/>
            </a:endParaRPr>
          </a:p>
        </p:txBody>
      </p:sp>
      <p:sp>
        <p:nvSpPr>
          <p:cNvPr id="2" name="Rectangle 1"/>
          <p:cNvSpPr/>
          <p:nvPr/>
        </p:nvSpPr>
        <p:spPr>
          <a:xfrm>
            <a:off x="430668" y="585472"/>
            <a:ext cx="11484240" cy="954107"/>
          </a:xfrm>
          <a:prstGeom prst="rect">
            <a:avLst/>
          </a:prstGeom>
        </p:spPr>
        <p:txBody>
          <a:bodyPr wrap="square">
            <a:spAutoFit/>
          </a:bodyPr>
          <a:lstStyle/>
          <a:p>
            <a:r>
              <a:rPr lang="en-GB" sz="2800" u="sng" dirty="0">
                <a:latin typeface="Comic Sans MS" panose="030F0702030302020204" pitchFamily="66" charset="0"/>
              </a:rPr>
              <a:t>Post-it planning </a:t>
            </a:r>
            <a:r>
              <a:rPr lang="en-GB" sz="2800" u="sng" dirty="0" smtClean="0">
                <a:latin typeface="Comic Sans MS" panose="030F0702030302020204" pitchFamily="66" charset="0"/>
              </a:rPr>
              <a:t>- </a:t>
            </a:r>
            <a:r>
              <a:rPr lang="en-GB" sz="2800" dirty="0">
                <a:latin typeface="Comic Sans MS" panose="030F0702030302020204" pitchFamily="66" charset="0"/>
              </a:rPr>
              <a:t>Come up with your own </a:t>
            </a:r>
            <a:r>
              <a:rPr lang="en-GB" sz="2800" dirty="0" smtClean="0">
                <a:latin typeface="Comic Sans MS" panose="030F0702030302020204" pitchFamily="66" charset="0"/>
              </a:rPr>
              <a:t>short </a:t>
            </a:r>
            <a:r>
              <a:rPr lang="en-GB" sz="2800" dirty="0">
                <a:latin typeface="Comic Sans MS" panose="030F0702030302020204" pitchFamily="66" charset="0"/>
              </a:rPr>
              <a:t>phrases/sentences and words to describe the scene in the kitchen. </a:t>
            </a:r>
          </a:p>
        </p:txBody>
      </p:sp>
    </p:spTree>
    <p:extLst>
      <p:ext uri="{BB962C8B-B14F-4D97-AF65-F5344CB8AC3E}">
        <p14:creationId xmlns:p14="http://schemas.microsoft.com/office/powerpoint/2010/main" val="307073221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2063" y="457200"/>
            <a:ext cx="11727873" cy="1325563"/>
          </a:xfrm>
        </p:spPr>
        <p:txBody>
          <a:bodyPr>
            <a:normAutofit fontScale="90000"/>
          </a:bodyPr>
          <a:lstStyle/>
          <a:p>
            <a:r>
              <a:rPr lang="en-GB" u="sng" dirty="0" smtClean="0">
                <a:latin typeface="Comic Sans MS" panose="030F0702030302020204" pitchFamily="66" charset="0"/>
              </a:rPr>
              <a:t>Day 2 - Twits</a:t>
            </a:r>
            <a:br>
              <a:rPr lang="en-GB" u="sng" dirty="0" smtClean="0">
                <a:latin typeface="Comic Sans MS" panose="030F0702030302020204" pitchFamily="66" charset="0"/>
              </a:rPr>
            </a:br>
            <a:r>
              <a:rPr lang="en-GB" u="sng" dirty="0">
                <a:latin typeface="Comic Sans MS" panose="030F0702030302020204" pitchFamily="66" charset="0"/>
              </a:rPr>
              <a:t/>
            </a:r>
            <a:br>
              <a:rPr lang="en-GB" u="sng" dirty="0">
                <a:latin typeface="Comic Sans MS" panose="030F0702030302020204" pitchFamily="66" charset="0"/>
              </a:rPr>
            </a:br>
            <a:r>
              <a:rPr lang="en-GB" u="sng" dirty="0" smtClean="0">
                <a:latin typeface="Comic Sans MS" panose="030F0702030302020204" pitchFamily="66" charset="0"/>
              </a:rPr>
              <a:t>Can I plan and write the plotting of a trick?</a:t>
            </a:r>
            <a:endParaRPr lang="en-GB" u="sng" dirty="0">
              <a:latin typeface="Comic Sans MS" panose="030F0702030302020204" pitchFamily="66" charset="0"/>
            </a:endParaRPr>
          </a:p>
        </p:txBody>
      </p:sp>
      <p:sp>
        <p:nvSpPr>
          <p:cNvPr id="6" name="Rectangle 2"/>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3" name="TextBox 2"/>
          <p:cNvSpPr txBox="1"/>
          <p:nvPr/>
        </p:nvSpPr>
        <p:spPr>
          <a:xfrm>
            <a:off x="232063" y="2341418"/>
            <a:ext cx="10848111" cy="4154984"/>
          </a:xfrm>
          <a:prstGeom prst="rect">
            <a:avLst/>
          </a:prstGeom>
          <a:noFill/>
        </p:spPr>
        <p:txBody>
          <a:bodyPr wrap="square" rtlCol="0">
            <a:spAutoFit/>
          </a:bodyPr>
          <a:lstStyle/>
          <a:p>
            <a:r>
              <a:rPr lang="en-GB" sz="2400" dirty="0" smtClean="0">
                <a:latin typeface="Comic Sans MS" panose="030F0702030302020204" pitchFamily="66" charset="0"/>
              </a:rPr>
              <a:t>We are now going to use our plans to write the plotting and preparation of the ‘Squiggly Spaghetti’ trick. </a:t>
            </a:r>
          </a:p>
          <a:p>
            <a:r>
              <a:rPr lang="en-GB" sz="2400" b="1" dirty="0" smtClean="0">
                <a:latin typeface="Comic Sans MS" panose="030F0702030302020204" pitchFamily="66" charset="0"/>
              </a:rPr>
              <a:t>Remember:</a:t>
            </a:r>
            <a:endParaRPr lang="en-GB" sz="2400" b="1" dirty="0">
              <a:latin typeface="Comic Sans MS" panose="030F0702030302020204" pitchFamily="66" charset="0"/>
            </a:endParaRPr>
          </a:p>
          <a:p>
            <a:pPr marL="342900" indent="-342900">
              <a:buFont typeface="Arial" panose="020B0604020202020204" pitchFamily="34" charset="0"/>
              <a:buChar char="•"/>
            </a:pPr>
            <a:r>
              <a:rPr lang="en-GB" sz="2400" dirty="0" smtClean="0">
                <a:latin typeface="Comic Sans MS" panose="030F0702030302020204" pitchFamily="66" charset="0"/>
              </a:rPr>
              <a:t>It must be </a:t>
            </a:r>
            <a:r>
              <a:rPr lang="en-GB" sz="2400" u="sng" dirty="0" smtClean="0">
                <a:latin typeface="Comic Sans MS" panose="030F0702030302020204" pitchFamily="66" charset="0"/>
              </a:rPr>
              <a:t>descriptive </a:t>
            </a:r>
            <a:r>
              <a:rPr lang="en-GB" sz="2400" dirty="0" smtClean="0">
                <a:latin typeface="Comic Sans MS" panose="030F0702030302020204" pitchFamily="66" charset="0"/>
              </a:rPr>
              <a:t>so that the reader can really image the setting and what Mrs Twit is doing. </a:t>
            </a:r>
          </a:p>
          <a:p>
            <a:pPr marL="342900" indent="-342900">
              <a:buFont typeface="Arial" panose="020B0604020202020204" pitchFamily="34" charset="0"/>
              <a:buChar char="•"/>
            </a:pPr>
            <a:r>
              <a:rPr lang="en-GB" sz="2400" dirty="0" smtClean="0">
                <a:latin typeface="Comic Sans MS" panose="030F0702030302020204" pitchFamily="66" charset="0"/>
              </a:rPr>
              <a:t>We need to convey Mrs Twit’s character through adjectives as well as using show not tell</a:t>
            </a:r>
            <a:r>
              <a:rPr lang="en-GB" sz="2400" dirty="0">
                <a:latin typeface="Comic Sans MS" panose="030F0702030302020204" pitchFamily="66" charset="0"/>
              </a:rPr>
              <a:t> </a:t>
            </a:r>
            <a:r>
              <a:rPr lang="en-GB" sz="2400" dirty="0" smtClean="0">
                <a:latin typeface="Comic Sans MS" panose="030F0702030302020204" pitchFamily="66" charset="0"/>
              </a:rPr>
              <a:t>(describing her body language and behaviour).</a:t>
            </a:r>
          </a:p>
          <a:p>
            <a:pPr marL="342900" indent="-342900">
              <a:buFont typeface="Arial" panose="020B0604020202020204" pitchFamily="34" charset="0"/>
              <a:buChar char="•"/>
            </a:pPr>
            <a:r>
              <a:rPr lang="en-GB" sz="2400" dirty="0" smtClean="0">
                <a:latin typeface="Comic Sans MS" panose="030F0702030302020204" pitchFamily="66" charset="0"/>
              </a:rPr>
              <a:t>We need to use a range of cohesive devices (different sentence openers, lengths of sentences, and adverbials for time, place and manner) to ensure our writing flows within and between paragraphs and is interesting to read!</a:t>
            </a:r>
            <a:endParaRPr lang="en-GB" sz="2400" dirty="0">
              <a:latin typeface="Comic Sans MS" panose="030F0702030302020204" pitchFamily="66" charset="0"/>
            </a:endParaRPr>
          </a:p>
        </p:txBody>
      </p:sp>
    </p:spTree>
    <p:extLst>
      <p:ext uri="{BB962C8B-B14F-4D97-AF65-F5344CB8AC3E}">
        <p14:creationId xmlns:p14="http://schemas.microsoft.com/office/powerpoint/2010/main" val="331175268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70164" y="1229880"/>
            <a:ext cx="11714018" cy="1325563"/>
          </a:xfrm>
        </p:spPr>
        <p:txBody>
          <a:bodyPr>
            <a:normAutofit fontScale="90000"/>
          </a:bodyPr>
          <a:lstStyle/>
          <a:p>
            <a:r>
              <a:rPr lang="en-GB" u="sng" dirty="0" smtClean="0">
                <a:latin typeface="Comic Sans MS" panose="030F0702030302020204" pitchFamily="66" charset="0"/>
              </a:rPr>
              <a:t>Day 3 – The Twits</a:t>
            </a:r>
            <a:br>
              <a:rPr lang="en-GB" u="sng" dirty="0" smtClean="0">
                <a:latin typeface="Comic Sans MS" panose="030F0702030302020204" pitchFamily="66" charset="0"/>
              </a:rPr>
            </a:br>
            <a:r>
              <a:rPr lang="en-GB" u="sng" dirty="0">
                <a:latin typeface="Comic Sans MS" panose="030F0702030302020204" pitchFamily="66" charset="0"/>
              </a:rPr>
              <a:t/>
            </a:r>
            <a:br>
              <a:rPr lang="en-GB" u="sng" dirty="0">
                <a:latin typeface="Comic Sans MS" panose="030F0702030302020204" pitchFamily="66" charset="0"/>
              </a:rPr>
            </a:br>
            <a:r>
              <a:rPr lang="en-GB" u="sng" dirty="0">
                <a:latin typeface="Comic Sans MS" panose="030F0702030302020204" pitchFamily="66" charset="0"/>
              </a:rPr>
              <a:t>Can I plan the ‘Squiggly Spaghetti’ trick using dialogue to convey character and advance action?</a:t>
            </a:r>
          </a:p>
        </p:txBody>
      </p:sp>
      <p:pic>
        <p:nvPicPr>
          <p:cNvPr id="4" name="Picture 3" descr="Ima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20836" y="3121923"/>
            <a:ext cx="4924744" cy="33067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1941021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291377" y="225569"/>
            <a:ext cx="9062684" cy="6424613"/>
          </a:xfrm>
          <a:prstGeom prst="rect">
            <a:avLst/>
          </a:prstGeom>
        </p:spPr>
      </p:pic>
      <p:sp>
        <p:nvSpPr>
          <p:cNvPr id="5" name="Rounded Rectangle 4"/>
          <p:cNvSpPr/>
          <p:nvPr/>
        </p:nvSpPr>
        <p:spPr>
          <a:xfrm>
            <a:off x="9531927" y="387927"/>
            <a:ext cx="2272146" cy="193963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latin typeface="Comic Sans MS" panose="030F0702030302020204" pitchFamily="66" charset="0"/>
              </a:rPr>
              <a:t>Remember the key ways to ensure that your dialogue is correctly punctuated!</a:t>
            </a:r>
            <a:endParaRPr lang="en-GB" dirty="0">
              <a:latin typeface="Comic Sans MS" panose="030F0702030302020204" pitchFamily="66" charset="0"/>
            </a:endParaRPr>
          </a:p>
        </p:txBody>
      </p:sp>
      <p:sp>
        <p:nvSpPr>
          <p:cNvPr id="6" name="Bent Arrow 5"/>
          <p:cNvSpPr/>
          <p:nvPr/>
        </p:nvSpPr>
        <p:spPr>
          <a:xfrm rot="10800000">
            <a:off x="9531927" y="2327563"/>
            <a:ext cx="1385455" cy="1233054"/>
          </a:xfrm>
          <a:prstGeom prst="ben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Tree>
    <p:extLst>
      <p:ext uri="{BB962C8B-B14F-4D97-AF65-F5344CB8AC3E}">
        <p14:creationId xmlns:p14="http://schemas.microsoft.com/office/powerpoint/2010/main" val="61697013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eWvyB-QvbVA"/>
          <p:cNvPicPr>
            <a:picLocks noGrp="1" noRot="1" noChangeAspect="1"/>
          </p:cNvPicPr>
          <p:nvPr>
            <p:ph idx="1"/>
            <a:videoFile r:link="rId1"/>
          </p:nvPr>
        </p:nvPicPr>
        <p:blipFill>
          <a:blip r:embed="rId3"/>
          <a:stretch>
            <a:fillRect/>
          </a:stretch>
        </p:blipFill>
        <p:spPr>
          <a:xfrm>
            <a:off x="355469" y="210119"/>
            <a:ext cx="8665776" cy="4874499"/>
          </a:xfrm>
          <a:prstGeom prst="rect">
            <a:avLst/>
          </a:prstGeom>
        </p:spPr>
      </p:pic>
      <p:sp>
        <p:nvSpPr>
          <p:cNvPr id="2" name="TextBox 1"/>
          <p:cNvSpPr txBox="1"/>
          <p:nvPr/>
        </p:nvSpPr>
        <p:spPr>
          <a:xfrm>
            <a:off x="9379528" y="833574"/>
            <a:ext cx="2466109" cy="5078313"/>
          </a:xfrm>
          <a:prstGeom prst="rect">
            <a:avLst/>
          </a:prstGeom>
          <a:noFill/>
        </p:spPr>
        <p:txBody>
          <a:bodyPr wrap="square" rtlCol="0">
            <a:spAutoFit/>
          </a:bodyPr>
          <a:lstStyle/>
          <a:p>
            <a:r>
              <a:rPr lang="en-GB" dirty="0" smtClean="0">
                <a:latin typeface="Comic Sans MS" panose="030F0702030302020204" pitchFamily="66" charset="0"/>
              </a:rPr>
              <a:t>Watch the clip from 2:10s – 3:14s</a:t>
            </a:r>
          </a:p>
          <a:p>
            <a:endParaRPr lang="en-GB" dirty="0">
              <a:latin typeface="Comic Sans MS" panose="030F0702030302020204" pitchFamily="66" charset="0"/>
            </a:endParaRPr>
          </a:p>
          <a:p>
            <a:r>
              <a:rPr lang="en-GB" dirty="0" smtClean="0">
                <a:latin typeface="Comic Sans MS" panose="030F0702030302020204" pitchFamily="66" charset="0"/>
              </a:rPr>
              <a:t>First, we will focus on Mrs Twit only. </a:t>
            </a:r>
          </a:p>
          <a:p>
            <a:r>
              <a:rPr lang="en-GB" dirty="0" smtClean="0">
                <a:latin typeface="Comic Sans MS" panose="030F0702030302020204" pitchFamily="66" charset="0"/>
              </a:rPr>
              <a:t>What are her actions and her expressions? What does she say? How does she say it? </a:t>
            </a:r>
          </a:p>
          <a:p>
            <a:endParaRPr lang="en-GB" dirty="0">
              <a:latin typeface="Comic Sans MS" panose="030F0702030302020204" pitchFamily="66" charset="0"/>
            </a:endParaRPr>
          </a:p>
          <a:p>
            <a:r>
              <a:rPr lang="en-GB" dirty="0" smtClean="0">
                <a:latin typeface="Comic Sans MS" panose="030F0702030302020204" pitchFamily="66" charset="0"/>
              </a:rPr>
              <a:t>Mrs Twit was hiding the fact that she has hidden worms in the spaghetti. She has to try and convince Mr Twit that </a:t>
            </a:r>
          </a:p>
          <a:p>
            <a:endParaRPr lang="en-GB" dirty="0">
              <a:latin typeface="Comic Sans MS" panose="030F0702030302020204" pitchFamily="66" charset="0"/>
            </a:endParaRPr>
          </a:p>
        </p:txBody>
      </p:sp>
      <p:sp>
        <p:nvSpPr>
          <p:cNvPr id="5" name="Rectangle 4"/>
          <p:cNvSpPr/>
          <p:nvPr/>
        </p:nvSpPr>
        <p:spPr>
          <a:xfrm>
            <a:off x="175360" y="5765861"/>
            <a:ext cx="8698215" cy="523220"/>
          </a:xfrm>
          <a:prstGeom prst="rect">
            <a:avLst/>
          </a:prstGeom>
        </p:spPr>
        <p:txBody>
          <a:bodyPr wrap="none">
            <a:spAutoFit/>
          </a:bodyPr>
          <a:lstStyle/>
          <a:p>
            <a:r>
              <a:rPr lang="en-GB" sz="2800" dirty="0">
                <a:latin typeface="Comic Sans MS" panose="030F0702030302020204" pitchFamily="66" charset="0"/>
                <a:hlinkClick r:id="rId4"/>
              </a:rPr>
              <a:t>https://www.youtube.com/watch?v=eWvyB-QvbVA</a:t>
            </a:r>
            <a:endParaRPr lang="en-GB" sz="2800" dirty="0">
              <a:latin typeface="Comic Sans MS" panose="030F0702030302020204" pitchFamily="66" charset="0"/>
            </a:endParaRPr>
          </a:p>
        </p:txBody>
      </p:sp>
    </p:spTree>
    <p:extLst>
      <p:ext uri="{BB962C8B-B14F-4D97-AF65-F5344CB8AC3E}">
        <p14:creationId xmlns:p14="http://schemas.microsoft.com/office/powerpoint/2010/main" val="295303724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84910" y="1482436"/>
            <a:ext cx="2757054" cy="2119745"/>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solidFill>
                  <a:sysClr val="windowText" lastClr="000000"/>
                </a:solidFill>
              </a:rPr>
              <a:t>Mrs Twit</a:t>
            </a:r>
            <a:endParaRPr lang="en-GB" dirty="0">
              <a:solidFill>
                <a:sysClr val="windowText" lastClr="000000"/>
              </a:solidFill>
            </a:endParaRPr>
          </a:p>
        </p:txBody>
      </p:sp>
      <p:sp>
        <p:nvSpPr>
          <p:cNvPr id="6" name="TextBox 5"/>
          <p:cNvSpPr txBox="1"/>
          <p:nvPr/>
        </p:nvSpPr>
        <p:spPr>
          <a:xfrm>
            <a:off x="3352800" y="1330036"/>
            <a:ext cx="7010400" cy="3046988"/>
          </a:xfrm>
          <a:prstGeom prst="rect">
            <a:avLst/>
          </a:prstGeom>
          <a:noFill/>
        </p:spPr>
        <p:txBody>
          <a:bodyPr wrap="square" rtlCol="0">
            <a:spAutoFit/>
          </a:bodyPr>
          <a:lstStyle/>
          <a:p>
            <a:r>
              <a:rPr lang="en-GB" sz="2400" dirty="0" smtClean="0">
                <a:latin typeface="Comic Sans MS" panose="030F0702030302020204" pitchFamily="66" charset="0"/>
              </a:rPr>
              <a:t>Pronouns – she, the old hag, Mrs Twit, the vile woman</a:t>
            </a:r>
          </a:p>
          <a:p>
            <a:r>
              <a:rPr lang="en-GB" sz="2400" dirty="0" smtClean="0">
                <a:latin typeface="Comic Sans MS" panose="030F0702030302020204" pitchFamily="66" charset="0"/>
              </a:rPr>
              <a:t>Smirking mischievously, trying to contain her excitement</a:t>
            </a:r>
          </a:p>
          <a:p>
            <a:r>
              <a:rPr lang="en-GB" sz="2400" dirty="0" smtClean="0">
                <a:latin typeface="Comic Sans MS" panose="030F0702030302020204" pitchFamily="66" charset="0"/>
              </a:rPr>
              <a:t>Shovelling food into her mouth like a …</a:t>
            </a:r>
          </a:p>
          <a:p>
            <a:r>
              <a:rPr lang="en-GB" sz="2400" dirty="0" smtClean="0">
                <a:latin typeface="Comic Sans MS" panose="030F0702030302020204" pitchFamily="66" charset="0"/>
              </a:rPr>
              <a:t>“It’s a new kind,” Mrs Twit replied as she…</a:t>
            </a:r>
            <a:endParaRPr lang="en-GB" sz="2400" dirty="0">
              <a:latin typeface="Comic Sans MS" panose="030F0702030302020204" pitchFamily="66" charset="0"/>
            </a:endParaRPr>
          </a:p>
          <a:p>
            <a:r>
              <a:rPr lang="en-GB" sz="2400" dirty="0" smtClean="0">
                <a:latin typeface="Comic Sans MS" panose="030F0702030302020204" pitchFamily="66" charset="0"/>
              </a:rPr>
              <a:t> </a:t>
            </a:r>
          </a:p>
          <a:p>
            <a:endParaRPr lang="en-GB" sz="2400" dirty="0" smtClean="0">
              <a:latin typeface="Comic Sans MS" panose="030F0702030302020204" pitchFamily="66" charset="0"/>
            </a:endParaRPr>
          </a:p>
        </p:txBody>
      </p:sp>
      <p:sp>
        <p:nvSpPr>
          <p:cNvPr id="7" name="TextBox 6"/>
          <p:cNvSpPr txBox="1"/>
          <p:nvPr/>
        </p:nvSpPr>
        <p:spPr>
          <a:xfrm>
            <a:off x="332508" y="282107"/>
            <a:ext cx="11402291" cy="830997"/>
          </a:xfrm>
          <a:prstGeom prst="rect">
            <a:avLst/>
          </a:prstGeom>
          <a:noFill/>
        </p:spPr>
        <p:txBody>
          <a:bodyPr wrap="square" rtlCol="0">
            <a:spAutoFit/>
          </a:bodyPr>
          <a:lstStyle/>
          <a:p>
            <a:r>
              <a:rPr lang="en-GB" sz="2400" b="1" u="sng" dirty="0" smtClean="0">
                <a:latin typeface="Comic Sans MS" panose="030F0702030302020204" pitchFamily="66" charset="0"/>
              </a:rPr>
              <a:t>Post-it planning </a:t>
            </a:r>
            <a:r>
              <a:rPr lang="en-GB" sz="2400" b="1" dirty="0" smtClean="0">
                <a:latin typeface="Comic Sans MS" panose="030F0702030302020204" pitchFamily="66" charset="0"/>
              </a:rPr>
              <a:t>- </a:t>
            </a:r>
            <a:r>
              <a:rPr lang="en-GB" sz="2400" dirty="0" smtClean="0">
                <a:latin typeface="Comic Sans MS" panose="030F0702030302020204" pitchFamily="66" charset="0"/>
              </a:rPr>
              <a:t>Come up with your own words, phrases and sentences as a plan for what Mrs Twit was saying and doing. </a:t>
            </a:r>
          </a:p>
        </p:txBody>
      </p:sp>
    </p:spTree>
    <p:extLst>
      <p:ext uri="{BB962C8B-B14F-4D97-AF65-F5344CB8AC3E}">
        <p14:creationId xmlns:p14="http://schemas.microsoft.com/office/powerpoint/2010/main" val="1805872537"/>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eWvyB-QvbVA"/>
          <p:cNvPicPr>
            <a:picLocks noGrp="1" noRot="1" noChangeAspect="1"/>
          </p:cNvPicPr>
          <p:nvPr>
            <p:ph idx="1"/>
            <a:videoFile r:link="rId1"/>
          </p:nvPr>
        </p:nvPicPr>
        <p:blipFill>
          <a:blip r:embed="rId3"/>
          <a:stretch>
            <a:fillRect/>
          </a:stretch>
        </p:blipFill>
        <p:spPr>
          <a:xfrm>
            <a:off x="383178" y="348665"/>
            <a:ext cx="8665776" cy="4874499"/>
          </a:xfrm>
          <a:prstGeom prst="rect">
            <a:avLst/>
          </a:prstGeom>
        </p:spPr>
      </p:pic>
      <p:sp>
        <p:nvSpPr>
          <p:cNvPr id="2" name="TextBox 1"/>
          <p:cNvSpPr txBox="1"/>
          <p:nvPr/>
        </p:nvSpPr>
        <p:spPr>
          <a:xfrm>
            <a:off x="9379528" y="1470883"/>
            <a:ext cx="2466109" cy="3139321"/>
          </a:xfrm>
          <a:prstGeom prst="rect">
            <a:avLst/>
          </a:prstGeom>
          <a:noFill/>
        </p:spPr>
        <p:txBody>
          <a:bodyPr wrap="square" rtlCol="0">
            <a:spAutoFit/>
          </a:bodyPr>
          <a:lstStyle/>
          <a:p>
            <a:r>
              <a:rPr lang="en-GB" dirty="0" smtClean="0">
                <a:latin typeface="Comic Sans MS" panose="030F0702030302020204" pitchFamily="66" charset="0"/>
              </a:rPr>
              <a:t>Watch the clip again from </a:t>
            </a:r>
            <a:r>
              <a:rPr lang="en-GB" dirty="0">
                <a:latin typeface="Comic Sans MS" panose="030F0702030302020204" pitchFamily="66" charset="0"/>
              </a:rPr>
              <a:t>2:10s – </a:t>
            </a:r>
            <a:r>
              <a:rPr lang="en-GB" dirty="0" smtClean="0">
                <a:latin typeface="Comic Sans MS" panose="030F0702030302020204" pitchFamily="66" charset="0"/>
              </a:rPr>
              <a:t>3:14s.</a:t>
            </a:r>
            <a:endParaRPr lang="en-GB" dirty="0">
              <a:latin typeface="Comic Sans MS" panose="030F0702030302020204" pitchFamily="66" charset="0"/>
            </a:endParaRPr>
          </a:p>
          <a:p>
            <a:endParaRPr lang="en-GB" dirty="0">
              <a:latin typeface="Comic Sans MS" panose="030F0702030302020204" pitchFamily="66" charset="0"/>
            </a:endParaRPr>
          </a:p>
          <a:p>
            <a:r>
              <a:rPr lang="en-GB" dirty="0" smtClean="0">
                <a:latin typeface="Comic Sans MS" panose="030F0702030302020204" pitchFamily="66" charset="0"/>
              </a:rPr>
              <a:t>Now, we will focus on Mr Twit only. </a:t>
            </a:r>
          </a:p>
          <a:p>
            <a:r>
              <a:rPr lang="en-GB" dirty="0" smtClean="0">
                <a:latin typeface="Comic Sans MS" panose="030F0702030302020204" pitchFamily="66" charset="0"/>
              </a:rPr>
              <a:t>What are his actions and his expressions? What does he say? How does he say it? </a:t>
            </a:r>
          </a:p>
          <a:p>
            <a:endParaRPr lang="en-GB" dirty="0">
              <a:latin typeface="Comic Sans MS" panose="030F0702030302020204" pitchFamily="66" charset="0"/>
            </a:endParaRPr>
          </a:p>
          <a:p>
            <a:endParaRPr lang="en-GB" dirty="0">
              <a:latin typeface="Comic Sans MS" panose="030F0702030302020204" pitchFamily="66" charset="0"/>
            </a:endParaRPr>
          </a:p>
        </p:txBody>
      </p:sp>
      <p:sp>
        <p:nvSpPr>
          <p:cNvPr id="5" name="Rectangle 4"/>
          <p:cNvSpPr/>
          <p:nvPr/>
        </p:nvSpPr>
        <p:spPr>
          <a:xfrm>
            <a:off x="175360" y="5765861"/>
            <a:ext cx="8698215" cy="523220"/>
          </a:xfrm>
          <a:prstGeom prst="rect">
            <a:avLst/>
          </a:prstGeom>
        </p:spPr>
        <p:txBody>
          <a:bodyPr wrap="none">
            <a:spAutoFit/>
          </a:bodyPr>
          <a:lstStyle/>
          <a:p>
            <a:r>
              <a:rPr lang="en-GB" sz="2800" dirty="0">
                <a:latin typeface="Comic Sans MS" panose="030F0702030302020204" pitchFamily="66" charset="0"/>
                <a:hlinkClick r:id="rId4"/>
              </a:rPr>
              <a:t>https://www.youtube.com/watch?v=eWvyB-QvbVA</a:t>
            </a:r>
            <a:endParaRPr lang="en-GB" sz="2800" dirty="0">
              <a:latin typeface="Comic Sans MS" panose="030F0702030302020204" pitchFamily="66" charset="0"/>
            </a:endParaRPr>
          </a:p>
        </p:txBody>
      </p:sp>
    </p:spTree>
    <p:extLst>
      <p:ext uri="{BB962C8B-B14F-4D97-AF65-F5344CB8AC3E}">
        <p14:creationId xmlns:p14="http://schemas.microsoft.com/office/powerpoint/2010/main" val="2714761904"/>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360217" y="1297587"/>
            <a:ext cx="2757054" cy="1717963"/>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solidFill>
                  <a:sysClr val="windowText" lastClr="000000"/>
                </a:solidFill>
              </a:rPr>
              <a:t>Mr Twit</a:t>
            </a:r>
            <a:endParaRPr lang="en-GB" dirty="0">
              <a:solidFill>
                <a:sysClr val="windowText" lastClr="000000"/>
              </a:solidFill>
            </a:endParaRPr>
          </a:p>
        </p:txBody>
      </p:sp>
      <p:sp>
        <p:nvSpPr>
          <p:cNvPr id="6" name="TextBox 5"/>
          <p:cNvSpPr txBox="1"/>
          <p:nvPr/>
        </p:nvSpPr>
        <p:spPr>
          <a:xfrm>
            <a:off x="3228108" y="1211798"/>
            <a:ext cx="8201891" cy="2677656"/>
          </a:xfrm>
          <a:prstGeom prst="rect">
            <a:avLst/>
          </a:prstGeom>
          <a:noFill/>
        </p:spPr>
        <p:txBody>
          <a:bodyPr wrap="square" rtlCol="0">
            <a:spAutoFit/>
          </a:bodyPr>
          <a:lstStyle/>
          <a:p>
            <a:r>
              <a:rPr lang="en-GB" sz="2400" dirty="0" smtClean="0">
                <a:latin typeface="Comic Sans MS" panose="030F0702030302020204" pitchFamily="66" charset="0"/>
              </a:rPr>
              <a:t>Pronouns – he, the disgusting man, Mr Twit, the old fool </a:t>
            </a:r>
          </a:p>
          <a:p>
            <a:r>
              <a:rPr lang="en-GB" sz="2400" dirty="0" smtClean="0">
                <a:latin typeface="Comic Sans MS" panose="030F0702030302020204" pitchFamily="66" charset="0"/>
              </a:rPr>
              <a:t>Feelings – confused, baffled </a:t>
            </a:r>
          </a:p>
          <a:p>
            <a:r>
              <a:rPr lang="en-GB" sz="2400" dirty="0" smtClean="0">
                <a:latin typeface="Comic Sans MS" panose="030F0702030302020204" pitchFamily="66" charset="0"/>
              </a:rPr>
              <a:t>Stomach grumbling, impatient, slammed newspaper down furiously</a:t>
            </a:r>
          </a:p>
          <a:p>
            <a:r>
              <a:rPr lang="en-GB" sz="2400" dirty="0" smtClean="0">
                <a:latin typeface="Comic Sans MS" panose="030F0702030302020204" pitchFamily="66" charset="0"/>
              </a:rPr>
              <a:t> “Hey! My spaghetti is </a:t>
            </a:r>
            <a:r>
              <a:rPr lang="en-GB" sz="2400" dirty="0" err="1" smtClean="0">
                <a:latin typeface="Comic Sans MS" panose="030F0702030302020204" pitchFamily="66" charset="0"/>
              </a:rPr>
              <a:t>movin</a:t>
            </a:r>
            <a:r>
              <a:rPr lang="en-GB" sz="2400" dirty="0" smtClean="0">
                <a:latin typeface="Comic Sans MS" panose="030F0702030302020204" pitchFamily="66" charset="0"/>
              </a:rPr>
              <a:t>’,” grumbled Mr Twit in confusion. </a:t>
            </a:r>
          </a:p>
          <a:p>
            <a:endParaRPr lang="en-GB" sz="2400" dirty="0" smtClean="0">
              <a:latin typeface="Comic Sans MS" panose="030F0702030302020204" pitchFamily="66" charset="0"/>
            </a:endParaRPr>
          </a:p>
        </p:txBody>
      </p:sp>
      <p:sp>
        <p:nvSpPr>
          <p:cNvPr id="2" name="TextBox 1"/>
          <p:cNvSpPr txBox="1"/>
          <p:nvPr/>
        </p:nvSpPr>
        <p:spPr>
          <a:xfrm>
            <a:off x="3228108" y="3901780"/>
            <a:ext cx="7883237" cy="1569660"/>
          </a:xfrm>
          <a:prstGeom prst="rect">
            <a:avLst/>
          </a:prstGeom>
          <a:noFill/>
        </p:spPr>
        <p:txBody>
          <a:bodyPr wrap="square" rtlCol="0">
            <a:spAutoFit/>
          </a:bodyPr>
          <a:lstStyle/>
          <a:p>
            <a:r>
              <a:rPr lang="en-GB" sz="2400" dirty="0" smtClean="0">
                <a:latin typeface="Comic Sans MS" panose="030F0702030302020204" pitchFamily="66" charset="0"/>
              </a:rPr>
              <a:t>blue and white chequered table cloth</a:t>
            </a:r>
          </a:p>
          <a:p>
            <a:r>
              <a:rPr lang="en-GB" sz="2400" dirty="0" smtClean="0">
                <a:latin typeface="Comic Sans MS" panose="030F0702030302020204" pitchFamily="66" charset="0"/>
              </a:rPr>
              <a:t>stained carpets</a:t>
            </a:r>
          </a:p>
          <a:p>
            <a:r>
              <a:rPr lang="en-GB" sz="2400" dirty="0" smtClean="0">
                <a:latin typeface="Comic Sans MS" panose="030F0702030302020204" pitchFamily="66" charset="0"/>
              </a:rPr>
              <a:t>rats scurrying across the floor,  maggots covered the old, unwashed plates on the table </a:t>
            </a:r>
            <a:endParaRPr lang="en-GB" sz="2400" dirty="0">
              <a:latin typeface="Comic Sans MS" panose="030F0702030302020204" pitchFamily="66" charset="0"/>
            </a:endParaRPr>
          </a:p>
        </p:txBody>
      </p:sp>
      <p:cxnSp>
        <p:nvCxnSpPr>
          <p:cNvPr id="4" name="Straight Arrow Connector 3"/>
          <p:cNvCxnSpPr/>
          <p:nvPr/>
        </p:nvCxnSpPr>
        <p:spPr>
          <a:xfrm flipH="1" flipV="1">
            <a:off x="5278582" y="5503984"/>
            <a:ext cx="955964" cy="675147"/>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sp>
        <p:nvSpPr>
          <p:cNvPr id="9" name="Rounded Rectangle 8"/>
          <p:cNvSpPr/>
          <p:nvPr/>
        </p:nvSpPr>
        <p:spPr>
          <a:xfrm>
            <a:off x="6234545" y="5503984"/>
            <a:ext cx="4876800" cy="101239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solidFill>
                  <a:schemeClr val="tx1"/>
                </a:solidFill>
                <a:latin typeface="Comic Sans MS" panose="030F0702030302020204" pitchFamily="66" charset="0"/>
              </a:rPr>
              <a:t>It is your own retelling of the chapter! Don’t be afraid to add your own details if you think it will add to the story.</a:t>
            </a:r>
            <a:endParaRPr lang="en-GB" dirty="0">
              <a:solidFill>
                <a:schemeClr val="tx1"/>
              </a:solidFill>
              <a:latin typeface="Comic Sans MS" panose="030F0702030302020204" pitchFamily="66" charset="0"/>
            </a:endParaRPr>
          </a:p>
        </p:txBody>
      </p:sp>
      <p:sp>
        <p:nvSpPr>
          <p:cNvPr id="3" name="Rectangle 2"/>
          <p:cNvSpPr/>
          <p:nvPr/>
        </p:nvSpPr>
        <p:spPr>
          <a:xfrm>
            <a:off x="360216" y="120962"/>
            <a:ext cx="11485419" cy="954107"/>
          </a:xfrm>
          <a:prstGeom prst="rect">
            <a:avLst/>
          </a:prstGeom>
        </p:spPr>
        <p:txBody>
          <a:bodyPr wrap="square">
            <a:spAutoFit/>
          </a:bodyPr>
          <a:lstStyle/>
          <a:p>
            <a:r>
              <a:rPr lang="en-GB" sz="2800" b="1" u="sng" dirty="0">
                <a:latin typeface="Comic Sans MS" panose="030F0702030302020204" pitchFamily="66" charset="0"/>
              </a:rPr>
              <a:t>Post-it planning </a:t>
            </a:r>
            <a:r>
              <a:rPr lang="en-GB" b="1" dirty="0">
                <a:latin typeface="Comic Sans MS" panose="030F0702030302020204" pitchFamily="66" charset="0"/>
              </a:rPr>
              <a:t>- </a:t>
            </a:r>
            <a:r>
              <a:rPr lang="en-GB" sz="2800" dirty="0">
                <a:latin typeface="Comic Sans MS" panose="030F0702030302020204" pitchFamily="66" charset="0"/>
              </a:rPr>
              <a:t>Come up with your own </a:t>
            </a:r>
            <a:r>
              <a:rPr lang="en-GB" sz="2800" dirty="0" smtClean="0">
                <a:latin typeface="Comic Sans MS" panose="030F0702030302020204" pitchFamily="66" charset="0"/>
              </a:rPr>
              <a:t>short phrases, sentences and words as </a:t>
            </a:r>
            <a:r>
              <a:rPr lang="en-GB" sz="2800" dirty="0">
                <a:latin typeface="Comic Sans MS" panose="030F0702030302020204" pitchFamily="66" charset="0"/>
              </a:rPr>
              <a:t>a plan for what </a:t>
            </a:r>
            <a:r>
              <a:rPr lang="en-GB" sz="2800" dirty="0" smtClean="0">
                <a:latin typeface="Comic Sans MS" panose="030F0702030302020204" pitchFamily="66" charset="0"/>
              </a:rPr>
              <a:t>Mr </a:t>
            </a:r>
            <a:r>
              <a:rPr lang="en-GB" sz="2800" dirty="0">
                <a:latin typeface="Comic Sans MS" panose="030F0702030302020204" pitchFamily="66" charset="0"/>
              </a:rPr>
              <a:t>Twit </a:t>
            </a:r>
            <a:r>
              <a:rPr lang="en-GB" sz="2800" dirty="0" smtClean="0">
                <a:latin typeface="Comic Sans MS" panose="030F0702030302020204" pitchFamily="66" charset="0"/>
              </a:rPr>
              <a:t>was </a:t>
            </a:r>
            <a:r>
              <a:rPr lang="en-GB" sz="2800" dirty="0">
                <a:latin typeface="Comic Sans MS" panose="030F0702030302020204" pitchFamily="66" charset="0"/>
              </a:rPr>
              <a:t>saying and doing. </a:t>
            </a:r>
          </a:p>
        </p:txBody>
      </p:sp>
      <p:sp>
        <p:nvSpPr>
          <p:cNvPr id="10" name="Rectangle 9"/>
          <p:cNvSpPr/>
          <p:nvPr/>
        </p:nvSpPr>
        <p:spPr>
          <a:xfrm>
            <a:off x="360217" y="3786021"/>
            <a:ext cx="2757054" cy="1717963"/>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solidFill>
                  <a:sysClr val="windowText" lastClr="000000"/>
                </a:solidFill>
              </a:rPr>
              <a:t>Setting</a:t>
            </a:r>
            <a:endParaRPr lang="en-GB" dirty="0">
              <a:solidFill>
                <a:sysClr val="windowText" lastClr="000000"/>
              </a:solidFill>
            </a:endParaRPr>
          </a:p>
        </p:txBody>
      </p:sp>
      <p:cxnSp>
        <p:nvCxnSpPr>
          <p:cNvPr id="15" name="Straight Arrow Connector 14"/>
          <p:cNvCxnSpPr/>
          <p:nvPr/>
        </p:nvCxnSpPr>
        <p:spPr>
          <a:xfrm flipH="1" flipV="1">
            <a:off x="7917875" y="4977512"/>
            <a:ext cx="955964" cy="675147"/>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881414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4"/>
          <p:cNvSpPr>
            <a:spLocks noChangeArrowheads="1"/>
          </p:cNvSpPr>
          <p:nvPr/>
        </p:nvSpPr>
        <p:spPr bwMode="auto">
          <a:xfrm>
            <a:off x="3492213" y="360652"/>
            <a:ext cx="8422696" cy="61863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r>
              <a:rPr lang="en-GB" dirty="0">
                <a:latin typeface="Comic Sans MS" panose="030F0702030302020204" pitchFamily="66" charset="0"/>
                <a:cs typeface="Arial" panose="020B0604020202020204" pitchFamily="34" charset="0"/>
              </a:rPr>
              <a:t>At one o’clock, she cooked spaghetti for lunch and she mixed the worms in with the spaghetti, but only on her husband’s plate. The worms didn’t show because everything was covered with tomato sauce and sprinkled with cheese</a:t>
            </a:r>
            <a:r>
              <a:rPr lang="en-GB" dirty="0" smtClean="0">
                <a:latin typeface="Comic Sans MS" panose="030F0702030302020204" pitchFamily="66" charset="0"/>
                <a:cs typeface="Arial" panose="020B0604020202020204" pitchFamily="34" charset="0"/>
              </a:rPr>
              <a:t>.</a:t>
            </a:r>
          </a:p>
          <a:p>
            <a:endParaRPr lang="en-GB" dirty="0">
              <a:latin typeface="Comic Sans MS" panose="030F0702030302020204" pitchFamily="66" charset="0"/>
              <a:cs typeface="Arial" panose="020B0604020202020204" pitchFamily="34" charset="0"/>
            </a:endParaRPr>
          </a:p>
          <a:p>
            <a:r>
              <a:rPr lang="en-GB" dirty="0">
                <a:latin typeface="Comic Sans MS" panose="030F0702030302020204" pitchFamily="66" charset="0"/>
                <a:cs typeface="Arial" panose="020B0604020202020204" pitchFamily="34" charset="0"/>
              </a:rPr>
              <a:t>‘Hey, my spaghetti’s moving!’ cried Mr Twit, poking around in it with his fork.</a:t>
            </a:r>
          </a:p>
          <a:p>
            <a:r>
              <a:rPr lang="en-GB" dirty="0">
                <a:latin typeface="Comic Sans MS" panose="030F0702030302020204" pitchFamily="66" charset="0"/>
                <a:cs typeface="Arial" panose="020B0604020202020204" pitchFamily="34" charset="0"/>
              </a:rPr>
              <a:t>‘It’s a new kind,’ Mrs Twit said, taking a mouthful from her own plate which of course had no worms. ‘It’s called Squiggly Spaghetti. It’s delicious. Eat it up while it’s nice and hot</a:t>
            </a:r>
            <a:r>
              <a:rPr lang="en-GB" dirty="0" smtClean="0">
                <a:latin typeface="Comic Sans MS" panose="030F0702030302020204" pitchFamily="66" charset="0"/>
                <a:cs typeface="Arial" panose="020B0604020202020204" pitchFamily="34" charset="0"/>
              </a:rPr>
              <a:t>.’</a:t>
            </a:r>
          </a:p>
          <a:p>
            <a:endParaRPr lang="en-GB" dirty="0">
              <a:latin typeface="Comic Sans MS" panose="030F0702030302020204" pitchFamily="66" charset="0"/>
              <a:cs typeface="Arial" panose="020B0604020202020204" pitchFamily="34" charset="0"/>
            </a:endParaRPr>
          </a:p>
          <a:p>
            <a:r>
              <a:rPr lang="en-GB" dirty="0">
                <a:latin typeface="Comic Sans MS" panose="030F0702030302020204" pitchFamily="66" charset="0"/>
                <a:cs typeface="Arial" panose="020B0604020202020204" pitchFamily="34" charset="0"/>
              </a:rPr>
              <a:t>Mr Twit started eating, twisting the long tomato-covered strings around his fork and shovelling them into his mouth. Soon, there was tomato sauce all over his hairy chin</a:t>
            </a:r>
            <a:r>
              <a:rPr lang="en-GB" dirty="0" smtClean="0">
                <a:latin typeface="Comic Sans MS" panose="030F0702030302020204" pitchFamily="66" charset="0"/>
                <a:cs typeface="Arial" panose="020B0604020202020204" pitchFamily="34" charset="0"/>
              </a:rPr>
              <a:t>.</a:t>
            </a:r>
          </a:p>
          <a:p>
            <a:endParaRPr lang="en-GB" dirty="0">
              <a:latin typeface="Comic Sans MS" panose="030F0702030302020204" pitchFamily="66" charset="0"/>
              <a:cs typeface="Arial" panose="020B0604020202020204" pitchFamily="34" charset="0"/>
            </a:endParaRPr>
          </a:p>
          <a:p>
            <a:r>
              <a:rPr lang="en-GB" dirty="0">
                <a:latin typeface="Comic Sans MS" panose="030F0702030302020204" pitchFamily="66" charset="0"/>
                <a:cs typeface="Arial" panose="020B0604020202020204" pitchFamily="34" charset="0"/>
              </a:rPr>
              <a:t>‘It’s not as good as the ordinary kind,’ he said, talking with his mouth full. ‘It’s too squishy</a:t>
            </a:r>
            <a:r>
              <a:rPr lang="en-GB" dirty="0" smtClean="0">
                <a:latin typeface="Comic Sans MS" panose="030F0702030302020204" pitchFamily="66" charset="0"/>
                <a:cs typeface="Arial" panose="020B0604020202020204" pitchFamily="34" charset="0"/>
              </a:rPr>
              <a:t>!’</a:t>
            </a:r>
          </a:p>
          <a:p>
            <a:endParaRPr kumimoji="0" lang="en-GB" altLang="en-US" sz="1800" b="0" i="0" u="none" strike="noStrike" cap="none" normalizeH="0" baseline="0" dirty="0">
              <a:ln>
                <a:noFill/>
              </a:ln>
              <a:solidFill>
                <a:schemeClr val="tx1"/>
              </a:solidFill>
              <a:effectLst/>
              <a:latin typeface="Comic Sans MS" panose="030F0702030302020204" pitchFamily="66" charset="0"/>
              <a:cs typeface="Arial" panose="020B0604020202020204" pitchFamily="34" charset="0"/>
            </a:endParaRPr>
          </a:p>
          <a:p>
            <a:pPr lvl="0" eaLnBrk="0" fontAlgn="base" hangingPunct="0">
              <a:spcBef>
                <a:spcPct val="0"/>
              </a:spcBef>
              <a:spcAft>
                <a:spcPct val="0"/>
              </a:spcAft>
            </a:pPr>
            <a:r>
              <a:rPr lang="en-GB" altLang="en-US" dirty="0">
                <a:solidFill>
                  <a:srgbClr val="000000"/>
                </a:solidFill>
                <a:latin typeface="Comic Sans MS" panose="030F0702030302020204" pitchFamily="66" charset="0"/>
                <a:ea typeface="Times New Roman" panose="02020603050405020304" pitchFamily="18" charset="0"/>
                <a:cs typeface="Arial" panose="020B0604020202020204" pitchFamily="34" charset="0"/>
              </a:rPr>
              <a:t>I find it very tasty,’ Mrs Twit said. She was watching him from the other end of the table. It gave her great pleasure to watch him eating worms.</a:t>
            </a:r>
            <a:endParaRPr lang="en-GB" altLang="en-US" sz="1200" dirty="0">
              <a:latin typeface="Comic Sans MS" panose="030F0702030302020204" pitchFamily="66" charset="0"/>
              <a:cs typeface="Arial" panose="020B0604020202020204" pitchFamily="34" charset="0"/>
            </a:endParaRPr>
          </a:p>
          <a:p>
            <a:pPr lvl="0" eaLnBrk="0" fontAlgn="base" hangingPunct="0">
              <a:spcBef>
                <a:spcPct val="0"/>
              </a:spcBef>
              <a:spcAft>
                <a:spcPct val="0"/>
              </a:spcAft>
            </a:pPr>
            <a:r>
              <a:rPr lang="en-GB" altLang="en-US" dirty="0">
                <a:solidFill>
                  <a:srgbClr val="000000"/>
                </a:solidFill>
                <a:latin typeface="Comic Sans MS" panose="030F0702030302020204" pitchFamily="66" charset="0"/>
                <a:ea typeface="Times New Roman" panose="02020603050405020304" pitchFamily="18" charset="0"/>
                <a:cs typeface="Arial" panose="020B0604020202020204" pitchFamily="34" charset="0"/>
              </a:rPr>
              <a:t>‘I find it rather bitter,’ Mr Twit said. ‘It’s got a distinctly bitter flavour. Buy the other kind next time!’</a:t>
            </a:r>
            <a:endParaRPr lang="en-GB" altLang="en-US" sz="2000" dirty="0">
              <a:latin typeface="Comic Sans MS" panose="030F0702030302020204" pitchFamily="66" charset="0"/>
              <a:cs typeface="Arial" panose="020B0604020202020204" pitchFamily="34" charset="0"/>
            </a:endParaRPr>
          </a:p>
          <a:p>
            <a:endParaRPr kumimoji="0" lang="en-GB" altLang="en-US" sz="1800" b="0" i="0" u="none" strike="noStrike" cap="none" normalizeH="0" baseline="0" dirty="0" smtClean="0">
              <a:ln>
                <a:noFill/>
              </a:ln>
              <a:solidFill>
                <a:schemeClr val="tx1"/>
              </a:solidFill>
              <a:effectLst/>
              <a:latin typeface="Arial" panose="020B0604020202020204" pitchFamily="34" charset="0"/>
            </a:endParaRPr>
          </a:p>
        </p:txBody>
      </p:sp>
      <p:pic>
        <p:nvPicPr>
          <p:cNvPr id="2051" name="Picture 3" descr="Ima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7816" y="224135"/>
            <a:ext cx="3097213" cy="2079625"/>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7"/>
          <p:cNvSpPr>
            <a:spLocks noChangeArrowheads="1"/>
          </p:cNvSpPr>
          <p:nvPr/>
        </p:nvSpPr>
        <p:spPr bwMode="auto">
          <a:xfrm>
            <a:off x="-110836" y="2549237"/>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7" name="Rectangle 8"/>
          <p:cNvSpPr>
            <a:spLocks noChangeArrowheads="1"/>
          </p:cNvSpPr>
          <p:nvPr/>
        </p:nvSpPr>
        <p:spPr bwMode="auto">
          <a:xfrm>
            <a:off x="-110836" y="2913360"/>
            <a:ext cx="229550" cy="3385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600" b="0" i="0" u="none" strike="noStrike" cap="none" normalizeH="0" baseline="0" dirty="0" smtClean="0">
                <a:ln>
                  <a:noFill/>
                </a:ln>
                <a:solidFill>
                  <a:srgbClr val="000000"/>
                </a:solidFill>
                <a:effectLst/>
                <a:latin typeface="Arial" panose="020B0604020202020204" pitchFamily="34" charset="0"/>
                <a:ea typeface="Times New Roman" panose="02020603050405020304" pitchFamily="18" charset="0"/>
              </a:rPr>
              <a:t>‘</a:t>
            </a:r>
            <a:endParaRPr kumimoji="0" lang="en-GB" altLang="en-US" sz="1800" b="0" i="0" u="none" strike="noStrike" cap="none" normalizeH="0" baseline="0" dirty="0" smtClean="0">
              <a:ln>
                <a:noFill/>
              </a:ln>
              <a:solidFill>
                <a:schemeClr val="tx1"/>
              </a:solidFill>
              <a:effectLst/>
              <a:latin typeface="Arial" panose="020B0604020202020204" pitchFamily="34" charset="0"/>
            </a:endParaRPr>
          </a:p>
        </p:txBody>
      </p:sp>
      <p:sp>
        <p:nvSpPr>
          <p:cNvPr id="8" name="Rounded Rectangle 7"/>
          <p:cNvSpPr/>
          <p:nvPr/>
        </p:nvSpPr>
        <p:spPr>
          <a:xfrm>
            <a:off x="256856" y="2303760"/>
            <a:ext cx="3079132" cy="1939085"/>
          </a:xfrm>
          <a:prstGeom prst="roundRect">
            <a:avLst/>
          </a:prstGeom>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solidFill>
                  <a:sysClr val="windowText" lastClr="000000"/>
                </a:solidFill>
              </a:rPr>
              <a:t>This is the original text from The Twits. You should notice that each piece of speech from a new speaker is on the new line.</a:t>
            </a:r>
            <a:endParaRPr lang="en-GB" dirty="0">
              <a:solidFill>
                <a:sysClr val="windowText" lastClr="000000"/>
              </a:solidFill>
            </a:endParaRPr>
          </a:p>
        </p:txBody>
      </p:sp>
      <p:sp>
        <p:nvSpPr>
          <p:cNvPr id="12" name="Rounded Rectangle 11"/>
          <p:cNvSpPr/>
          <p:nvPr/>
        </p:nvSpPr>
        <p:spPr>
          <a:xfrm>
            <a:off x="289257" y="4383385"/>
            <a:ext cx="3079132" cy="2322215"/>
          </a:xfrm>
          <a:prstGeom prst="roundRect">
            <a:avLst/>
          </a:prstGeom>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solidFill>
                  <a:sysClr val="windowText" lastClr="000000"/>
                </a:solidFill>
              </a:rPr>
              <a:t>We could still improve and extend this text! We could use a ‘Speech Sandwich’ to extend the text and add detail. What are the characters doing? How are they saying things? What’s going on around them?</a:t>
            </a:r>
            <a:endParaRPr lang="en-GB" dirty="0">
              <a:solidFill>
                <a:sysClr val="windowText" lastClr="000000"/>
              </a:solidFill>
            </a:endParaRPr>
          </a:p>
        </p:txBody>
      </p:sp>
    </p:spTree>
    <p:extLst>
      <p:ext uri="{BB962C8B-B14F-4D97-AF65-F5344CB8AC3E}">
        <p14:creationId xmlns:p14="http://schemas.microsoft.com/office/powerpoint/2010/main" val="2370214909"/>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2"/>
          <p:cNvSpPr txBox="1">
            <a:spLocks noChangeArrowheads="1"/>
          </p:cNvSpPr>
          <p:nvPr/>
        </p:nvSpPr>
        <p:spPr bwMode="auto">
          <a:xfrm>
            <a:off x="1222716" y="182563"/>
            <a:ext cx="9777412" cy="97790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6000" b="0" i="0" u="none" strike="noStrike" cap="none" normalizeH="0" baseline="0" dirty="0" smtClean="0">
                <a:ln>
                  <a:noFill/>
                </a:ln>
                <a:solidFill>
                  <a:srgbClr val="FFC000"/>
                </a:solidFill>
                <a:effectLst/>
                <a:latin typeface="Calibri" panose="020F0502020204030204" pitchFamily="34" charset="0"/>
              </a:rPr>
              <a:t>SPEECH SANDWICH EXAMPLE</a:t>
            </a:r>
            <a:endParaRPr kumimoji="0" lang="en-US" altLang="en-US" sz="1800" b="0" i="0" u="none" strike="noStrike" cap="none" normalizeH="0" baseline="0" dirty="0" smtClean="0">
              <a:ln>
                <a:noFill/>
              </a:ln>
              <a:solidFill>
                <a:schemeClr val="tx1"/>
              </a:solidFill>
              <a:effectLst/>
              <a:latin typeface="Arial" panose="020B0604020202020204" pitchFamily="34" charset="0"/>
            </a:endParaRPr>
          </a:p>
        </p:txBody>
      </p:sp>
      <p:sp>
        <p:nvSpPr>
          <p:cNvPr id="5" name="Text Box 3"/>
          <p:cNvSpPr txBox="1">
            <a:spLocks noChangeArrowheads="1"/>
          </p:cNvSpPr>
          <p:nvPr/>
        </p:nvSpPr>
        <p:spPr bwMode="auto">
          <a:xfrm>
            <a:off x="1386251" y="1463675"/>
            <a:ext cx="2732087" cy="655637"/>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2600" b="1" i="1" u="none" strike="noStrike" cap="none" normalizeH="0" baseline="0" smtClean="0">
                <a:ln>
                  <a:noFill/>
                </a:ln>
                <a:solidFill>
                  <a:srgbClr val="FF0000"/>
                </a:solidFill>
                <a:effectLst/>
                <a:latin typeface="Calibri" panose="020F0502020204030204" pitchFamily="34" charset="0"/>
              </a:rPr>
              <a:t>Speaker 1 speaks</a:t>
            </a:r>
            <a:endParaRPr kumimoji="0" lang="en-US" altLang="en-US" sz="1800" b="0" i="0" u="none" strike="noStrike" cap="none" normalizeH="0" baseline="0" smtClean="0">
              <a:ln>
                <a:noFill/>
              </a:ln>
              <a:solidFill>
                <a:schemeClr val="tx1"/>
              </a:solidFill>
              <a:effectLst/>
              <a:latin typeface="Arial" panose="020B0604020202020204" pitchFamily="34" charset="0"/>
            </a:endParaRPr>
          </a:p>
        </p:txBody>
      </p:sp>
      <p:sp>
        <p:nvSpPr>
          <p:cNvPr id="6" name="Text Box 4"/>
          <p:cNvSpPr txBox="1">
            <a:spLocks noChangeArrowheads="1"/>
          </p:cNvSpPr>
          <p:nvPr/>
        </p:nvSpPr>
        <p:spPr bwMode="auto">
          <a:xfrm>
            <a:off x="1386251" y="2401145"/>
            <a:ext cx="4575175" cy="655637"/>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2600" b="1" i="1" u="none" strike="noStrike" cap="none" normalizeH="0" baseline="0" dirty="0" smtClean="0">
                <a:ln>
                  <a:noFill/>
                </a:ln>
                <a:solidFill>
                  <a:srgbClr val="0070C0"/>
                </a:solidFill>
                <a:effectLst/>
                <a:latin typeface="Calibri" panose="020F0502020204030204" pitchFamily="34" charset="0"/>
              </a:rPr>
              <a:t>Speaker 1 does something</a:t>
            </a:r>
            <a:endParaRPr kumimoji="0" lang="en-US" altLang="en-US" sz="1800" b="0" i="0" u="none" strike="noStrike" cap="none" normalizeH="0" baseline="0" dirty="0" smtClean="0">
              <a:ln>
                <a:noFill/>
              </a:ln>
              <a:solidFill>
                <a:schemeClr val="tx1"/>
              </a:solidFill>
              <a:effectLst/>
              <a:latin typeface="Arial" panose="020B0604020202020204" pitchFamily="34" charset="0"/>
            </a:endParaRPr>
          </a:p>
        </p:txBody>
      </p:sp>
      <p:sp>
        <p:nvSpPr>
          <p:cNvPr id="7" name="Text Box 5"/>
          <p:cNvSpPr txBox="1">
            <a:spLocks noChangeArrowheads="1"/>
          </p:cNvSpPr>
          <p:nvPr/>
        </p:nvSpPr>
        <p:spPr bwMode="auto">
          <a:xfrm>
            <a:off x="1386251" y="3465360"/>
            <a:ext cx="4575175" cy="65405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2600" b="1" i="1" u="none" strike="noStrike" cap="none" normalizeH="0" baseline="0" dirty="0" smtClean="0">
                <a:ln>
                  <a:noFill/>
                </a:ln>
                <a:solidFill>
                  <a:srgbClr val="00B050"/>
                </a:solidFill>
                <a:effectLst/>
                <a:latin typeface="Calibri" panose="020F0502020204030204" pitchFamily="34" charset="0"/>
              </a:rPr>
              <a:t>Speaker 2 does something</a:t>
            </a:r>
            <a:endParaRPr kumimoji="0" lang="en-US" altLang="en-US" sz="1800" b="0" i="0" u="none" strike="noStrike" cap="none" normalizeH="0" baseline="0" dirty="0" smtClean="0">
              <a:ln>
                <a:noFill/>
              </a:ln>
              <a:solidFill>
                <a:schemeClr val="tx1"/>
              </a:solidFill>
              <a:effectLst/>
              <a:latin typeface="Arial" panose="020B0604020202020204" pitchFamily="34" charset="0"/>
            </a:endParaRPr>
          </a:p>
        </p:txBody>
      </p:sp>
      <p:sp>
        <p:nvSpPr>
          <p:cNvPr id="8" name="Text Box 6"/>
          <p:cNvSpPr txBox="1">
            <a:spLocks noChangeArrowheads="1"/>
          </p:cNvSpPr>
          <p:nvPr/>
        </p:nvSpPr>
        <p:spPr bwMode="auto">
          <a:xfrm>
            <a:off x="1386251" y="4356302"/>
            <a:ext cx="5734050" cy="1052513"/>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2600" b="1" i="1" u="none" strike="noStrike" cap="none" normalizeH="0" baseline="0" dirty="0" smtClean="0">
                <a:ln>
                  <a:noFill/>
                </a:ln>
                <a:solidFill>
                  <a:srgbClr val="FFC000"/>
                </a:solidFill>
                <a:effectLst/>
                <a:latin typeface="Calibri" panose="020F0502020204030204" pitchFamily="34" charset="0"/>
              </a:rPr>
              <a:t>Something happens in the </a:t>
            </a:r>
            <a:br>
              <a:rPr kumimoji="0" lang="en-GB" altLang="en-US" sz="2600" b="1" i="1" u="none" strike="noStrike" cap="none" normalizeH="0" baseline="0" dirty="0" smtClean="0">
                <a:ln>
                  <a:noFill/>
                </a:ln>
                <a:solidFill>
                  <a:srgbClr val="FFC000"/>
                </a:solidFill>
                <a:effectLst/>
                <a:latin typeface="Calibri" panose="020F0502020204030204" pitchFamily="34" charset="0"/>
              </a:rPr>
            </a:br>
            <a:r>
              <a:rPr kumimoji="0" lang="en-GB" altLang="en-US" sz="2600" b="1" i="1" u="none" strike="noStrike" cap="none" normalizeH="0" baseline="0" dirty="0" smtClean="0">
                <a:ln>
                  <a:noFill/>
                </a:ln>
                <a:solidFill>
                  <a:srgbClr val="FFC000"/>
                </a:solidFill>
                <a:effectLst/>
                <a:latin typeface="Calibri" panose="020F0502020204030204" pitchFamily="34" charset="0"/>
              </a:rPr>
              <a:t>background, or</a:t>
            </a:r>
            <a:r>
              <a:rPr kumimoji="0" lang="en-GB" altLang="en-US" sz="2600" b="1" i="1" u="none" strike="noStrike" cap="none" normalizeH="0" dirty="0" smtClean="0">
                <a:ln>
                  <a:noFill/>
                </a:ln>
                <a:solidFill>
                  <a:srgbClr val="FFC000"/>
                </a:solidFill>
                <a:effectLst/>
                <a:latin typeface="Calibri" panose="020F0502020204030204" pitchFamily="34" charset="0"/>
              </a:rPr>
              <a:t> someone else  </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2600" b="1" i="1" u="none" strike="noStrike" cap="none" normalizeH="0" dirty="0" smtClean="0">
                <a:ln>
                  <a:noFill/>
                </a:ln>
                <a:solidFill>
                  <a:srgbClr val="FFC000"/>
                </a:solidFill>
                <a:effectLst/>
                <a:latin typeface="Calibri" panose="020F0502020204030204" pitchFamily="34" charset="0"/>
              </a:rPr>
              <a:t>does something</a:t>
            </a:r>
            <a:endParaRPr kumimoji="0" lang="en-US" altLang="en-US" sz="1800" b="0" i="0" u="none" strike="noStrike" cap="none" normalizeH="0" baseline="0" dirty="0" smtClean="0">
              <a:ln>
                <a:noFill/>
              </a:ln>
              <a:solidFill>
                <a:schemeClr val="tx1"/>
              </a:solidFill>
              <a:effectLst/>
              <a:latin typeface="Arial" panose="020B0604020202020204" pitchFamily="34" charset="0"/>
            </a:endParaRPr>
          </a:p>
        </p:txBody>
      </p:sp>
      <p:sp>
        <p:nvSpPr>
          <p:cNvPr id="9" name="Text Box 7"/>
          <p:cNvSpPr txBox="1">
            <a:spLocks noChangeArrowheads="1"/>
          </p:cNvSpPr>
          <p:nvPr/>
        </p:nvSpPr>
        <p:spPr bwMode="auto">
          <a:xfrm>
            <a:off x="1386251" y="5945187"/>
            <a:ext cx="4575175" cy="655638"/>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2600" b="1" i="1" u="none" strike="noStrike" cap="none" normalizeH="0" baseline="0" dirty="0" smtClean="0">
                <a:ln>
                  <a:noFill/>
                </a:ln>
                <a:solidFill>
                  <a:srgbClr val="C285A3"/>
                </a:solidFill>
                <a:effectLst/>
                <a:latin typeface="Calibri" panose="020F0502020204030204" pitchFamily="34" charset="0"/>
              </a:rPr>
              <a:t>Speaker 2 speaks</a:t>
            </a:r>
            <a:endParaRPr kumimoji="0" lang="en-US" altLang="en-US" sz="1800" b="0" i="0" u="none" strike="noStrike" cap="none" normalizeH="0" baseline="0" dirty="0" smtClean="0">
              <a:ln>
                <a:noFill/>
              </a:ln>
              <a:solidFill>
                <a:schemeClr val="tx1"/>
              </a:solidFill>
              <a:effectLst/>
              <a:latin typeface="Arial" panose="020B0604020202020204" pitchFamily="34" charset="0"/>
            </a:endParaRPr>
          </a:p>
        </p:txBody>
      </p:sp>
      <p:sp>
        <p:nvSpPr>
          <p:cNvPr id="10" name="Text Box 8"/>
          <p:cNvSpPr txBox="1">
            <a:spLocks noChangeArrowheads="1"/>
          </p:cNvSpPr>
          <p:nvPr/>
        </p:nvSpPr>
        <p:spPr bwMode="auto">
          <a:xfrm>
            <a:off x="6071235" y="1328737"/>
            <a:ext cx="5455747" cy="5272088"/>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2800" b="0" i="0" u="none" strike="noStrike" cap="none" normalizeH="0" baseline="0" dirty="0" smtClean="0">
                <a:ln>
                  <a:noFill/>
                </a:ln>
                <a:solidFill>
                  <a:srgbClr val="FF0000"/>
                </a:solidFill>
                <a:effectLst/>
                <a:latin typeface="Calibri" panose="020F0502020204030204" pitchFamily="34" charset="0"/>
              </a:rPr>
              <a:t>“Why are you sewing a yellow star on Lydia’s jacket?” queried Helen </a:t>
            </a:r>
            <a:r>
              <a:rPr kumimoji="0" lang="en-GB" altLang="en-US" sz="2800" b="0" i="0" u="none" strike="noStrike" cap="none" normalizeH="0" baseline="0" dirty="0" smtClean="0">
                <a:ln>
                  <a:noFill/>
                </a:ln>
                <a:solidFill>
                  <a:srgbClr val="0070C0"/>
                </a:solidFill>
                <a:effectLst/>
                <a:latin typeface="Calibri" panose="020F0502020204030204" pitchFamily="34" charset="0"/>
              </a:rPr>
              <a:t>as she crossed the room to see what Lydia’s mum was doing. </a:t>
            </a:r>
            <a:r>
              <a:rPr kumimoji="0" lang="en-GB" altLang="en-US" sz="2800" b="0" i="0" u="none" strike="noStrike" cap="none" normalizeH="0" baseline="0" dirty="0" smtClean="0">
                <a:ln>
                  <a:noFill/>
                </a:ln>
                <a:solidFill>
                  <a:srgbClr val="00B050"/>
                </a:solidFill>
                <a:effectLst/>
                <a:latin typeface="Calibri" panose="020F0502020204030204" pitchFamily="34" charset="0"/>
              </a:rPr>
              <a:t>From the armchair, Lydia’s mother let out a sigh. </a:t>
            </a:r>
            <a:r>
              <a:rPr kumimoji="0" lang="en-GB" altLang="en-US" sz="2800" b="0" i="0" u="none" strike="noStrike" cap="none" normalizeH="0" baseline="0" dirty="0" smtClean="0">
                <a:ln>
                  <a:noFill/>
                </a:ln>
                <a:solidFill>
                  <a:srgbClr val="FFC000"/>
                </a:solidFill>
                <a:effectLst/>
                <a:latin typeface="Calibri" panose="020F0502020204030204" pitchFamily="34" charset="0"/>
              </a:rPr>
              <a:t>Lydia, who was oblivious to their conversation, was dancing around the </a:t>
            </a:r>
            <a:r>
              <a:rPr lang="en-GB" altLang="en-US" sz="2800" dirty="0" smtClean="0">
                <a:solidFill>
                  <a:srgbClr val="FFC000"/>
                </a:solidFill>
                <a:latin typeface="Calibri" panose="020F0502020204030204" pitchFamily="34" charset="0"/>
              </a:rPr>
              <a:t>room </a:t>
            </a:r>
            <a:r>
              <a:rPr kumimoji="0" lang="en-GB" altLang="en-US" sz="2800" b="0" i="0" u="none" strike="noStrike" cap="none" normalizeH="0" baseline="0" dirty="0" smtClean="0">
                <a:ln>
                  <a:noFill/>
                </a:ln>
                <a:solidFill>
                  <a:srgbClr val="FFC000"/>
                </a:solidFill>
                <a:effectLst/>
                <a:latin typeface="Calibri" panose="020F0502020204030204" pitchFamily="34" charset="0"/>
              </a:rPr>
              <a:t>with her beloved doll.</a:t>
            </a:r>
            <a:r>
              <a:rPr kumimoji="0" lang="en-GB" altLang="en-US" sz="2800" b="0" i="0" u="none" strike="noStrike" cap="none" normalizeH="0" baseline="0" dirty="0" smtClean="0">
                <a:ln>
                  <a:noFill/>
                </a:ln>
                <a:solidFill>
                  <a:srgbClr val="000000"/>
                </a:solidFill>
                <a:effectLst/>
                <a:latin typeface="Calibri" panose="020F0502020204030204" pitchFamily="34" charset="0"/>
              </a:rPr>
              <a:t/>
            </a:r>
            <a:br>
              <a:rPr kumimoji="0" lang="en-GB" altLang="en-US" sz="2800" b="0" i="0" u="none" strike="noStrike" cap="none" normalizeH="0" baseline="0" dirty="0" smtClean="0">
                <a:ln>
                  <a:noFill/>
                </a:ln>
                <a:solidFill>
                  <a:srgbClr val="000000"/>
                </a:solidFill>
                <a:effectLst/>
                <a:latin typeface="Calibri" panose="020F0502020204030204" pitchFamily="34" charset="0"/>
              </a:rPr>
            </a:br>
            <a:r>
              <a:rPr kumimoji="0" lang="en-GB" altLang="en-US" sz="2800" b="0" i="0" u="none" strike="noStrike" cap="none" normalizeH="0" baseline="0" dirty="0" smtClean="0">
                <a:ln>
                  <a:noFill/>
                </a:ln>
                <a:solidFill>
                  <a:srgbClr val="C285A3"/>
                </a:solidFill>
                <a:effectLst/>
                <a:latin typeface="Calibri" panose="020F0502020204030204" pitchFamily="34" charset="0"/>
              </a:rPr>
              <a:t>“The new law states that all Jews must wear a star,” explained Lydia’s mum with</a:t>
            </a:r>
            <a:r>
              <a:rPr kumimoji="0" lang="en-GB" altLang="en-US" sz="2800" b="0" i="0" u="none" strike="noStrike" cap="none" normalizeH="0" dirty="0" smtClean="0">
                <a:ln>
                  <a:noFill/>
                </a:ln>
                <a:solidFill>
                  <a:srgbClr val="C285A3"/>
                </a:solidFill>
                <a:effectLst/>
                <a:latin typeface="Calibri" panose="020F0502020204030204" pitchFamily="34" charset="0"/>
              </a:rPr>
              <a:t> a sorry frown.</a:t>
            </a:r>
            <a:r>
              <a:rPr kumimoji="0" lang="en-GB" altLang="en-US" sz="2800" b="0" i="0" u="none" strike="noStrike" cap="none" normalizeH="0" baseline="0" dirty="0" smtClean="0">
                <a:ln>
                  <a:noFill/>
                </a:ln>
                <a:solidFill>
                  <a:srgbClr val="C285A3"/>
                </a:solidFill>
                <a:effectLst/>
                <a:latin typeface="Calibri" panose="020F0502020204030204" pitchFamily="34" charset="0"/>
              </a:rPr>
              <a:t> </a:t>
            </a:r>
            <a:endParaRPr kumimoji="0" lang="en-US" altLang="en-US" sz="2800" b="0" i="0" u="none" strike="noStrike" cap="none" normalizeH="0" baseline="0" dirty="0" smtClean="0">
              <a:ln>
                <a:noFill/>
              </a:ln>
              <a:solidFill>
                <a:schemeClr val="tx1"/>
              </a:solidFill>
              <a:effectLst/>
              <a:latin typeface="Arial" panose="020B0604020202020204" pitchFamily="34" charset="0"/>
            </a:endParaRPr>
          </a:p>
        </p:txBody>
      </p:sp>
      <p:pic>
        <p:nvPicPr>
          <p:cNvPr id="1033" name="Picture 9" descr="Image result for sandwich clipart"/>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955655" y="343693"/>
            <a:ext cx="993775" cy="71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Lst>
        </p:spPr>
      </p:pic>
      <p:pic>
        <p:nvPicPr>
          <p:cNvPr id="1034" name="Picture 10" descr="Image result for sandwich clipart"/>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73413" y="343693"/>
            <a:ext cx="993775" cy="71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Lst>
        </p:spPr>
      </p:pic>
    </p:spTree>
    <p:extLst>
      <p:ext uri="{BB962C8B-B14F-4D97-AF65-F5344CB8AC3E}">
        <p14:creationId xmlns:p14="http://schemas.microsoft.com/office/powerpoint/2010/main" val="3292972332"/>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408707" y="264935"/>
            <a:ext cx="11589329" cy="1938992"/>
          </a:xfrm>
          <a:prstGeom prst="rect">
            <a:avLst/>
          </a:prstGeom>
          <a:noFill/>
        </p:spPr>
        <p:txBody>
          <a:bodyPr wrap="square" rtlCol="0">
            <a:spAutoFit/>
          </a:bodyPr>
          <a:lstStyle/>
          <a:p>
            <a:r>
              <a:rPr lang="en-GB" sz="2400" dirty="0" smtClean="0">
                <a:latin typeface="Comic Sans MS" panose="030F0702030302020204" pitchFamily="66" charset="0"/>
              </a:rPr>
              <a:t>Task: On a whiteboard or a piece of paper, edit and improve the speech sentences below. First, make sure they are punctuated correctly! Then, as a challenge, you can add further detail using a </a:t>
            </a:r>
            <a:r>
              <a:rPr lang="en-GB" sz="2400" u="sng" dirty="0" smtClean="0">
                <a:latin typeface="Comic Sans MS" panose="030F0702030302020204" pitchFamily="66" charset="0"/>
              </a:rPr>
              <a:t>speech sandwich. </a:t>
            </a:r>
          </a:p>
          <a:p>
            <a:endParaRPr lang="en-GB" sz="2400" dirty="0" smtClean="0">
              <a:latin typeface="Comic Sans MS" panose="030F0702030302020204" pitchFamily="66" charset="0"/>
            </a:endParaRPr>
          </a:p>
          <a:p>
            <a:pPr algn="ctr"/>
            <a:r>
              <a:rPr lang="en-GB" sz="2400" b="1" dirty="0" smtClean="0">
                <a:latin typeface="Comic Sans MS" panose="030F0702030302020204" pitchFamily="66" charset="0"/>
              </a:rPr>
              <a:t>Let’s see how much you can expand these short sentences!</a:t>
            </a:r>
            <a:endParaRPr lang="en-GB" sz="2400" b="1" dirty="0">
              <a:latin typeface="Comic Sans MS" panose="030F0702030302020204" pitchFamily="66" charset="0"/>
            </a:endParaRPr>
          </a:p>
        </p:txBody>
      </p:sp>
      <p:sp>
        <p:nvSpPr>
          <p:cNvPr id="5" name="Rectangle 4"/>
          <p:cNvSpPr/>
          <p:nvPr/>
        </p:nvSpPr>
        <p:spPr>
          <a:xfrm>
            <a:off x="339435" y="2634271"/>
            <a:ext cx="10737273" cy="954107"/>
          </a:xfrm>
          <a:prstGeom prst="rect">
            <a:avLst/>
          </a:prstGeom>
        </p:spPr>
        <p:txBody>
          <a:bodyPr wrap="square">
            <a:spAutoFit/>
          </a:bodyPr>
          <a:lstStyle/>
          <a:p>
            <a:r>
              <a:rPr lang="en-GB" sz="2800" dirty="0" smtClean="0">
                <a:solidFill>
                  <a:srgbClr val="FF0000"/>
                </a:solidFill>
                <a:latin typeface="Comic Sans MS" panose="030F0702030302020204" pitchFamily="66" charset="0"/>
                <a:cs typeface="Arial" panose="020B0604020202020204" pitchFamily="34" charset="0"/>
              </a:rPr>
              <a:t>“hey my spaghetti</a:t>
            </a:r>
            <a:r>
              <a:rPr lang="en-GB" sz="2800" dirty="0">
                <a:solidFill>
                  <a:srgbClr val="FF0000"/>
                </a:solidFill>
                <a:latin typeface="Comic Sans MS" panose="030F0702030302020204" pitchFamily="66" charset="0"/>
                <a:cs typeface="Arial" panose="020B0604020202020204" pitchFamily="34" charset="0"/>
              </a:rPr>
              <a:t> </a:t>
            </a:r>
            <a:r>
              <a:rPr lang="en-GB" sz="2800" dirty="0" smtClean="0">
                <a:solidFill>
                  <a:srgbClr val="FF0000"/>
                </a:solidFill>
                <a:latin typeface="Comic Sans MS" panose="030F0702030302020204" pitchFamily="66" charset="0"/>
                <a:cs typeface="Arial" panose="020B0604020202020204" pitchFamily="34" charset="0"/>
              </a:rPr>
              <a:t>is moving!</a:t>
            </a:r>
            <a:r>
              <a:rPr lang="en-GB" sz="2800" dirty="0">
                <a:solidFill>
                  <a:srgbClr val="FF0000"/>
                </a:solidFill>
                <a:latin typeface="Comic Sans MS" panose="030F0702030302020204" pitchFamily="66" charset="0"/>
                <a:cs typeface="Arial" panose="020B0604020202020204" pitchFamily="34" charset="0"/>
              </a:rPr>
              <a:t> </a:t>
            </a:r>
            <a:r>
              <a:rPr lang="en-GB" sz="2800" dirty="0" smtClean="0">
                <a:solidFill>
                  <a:srgbClr val="FF0000"/>
                </a:solidFill>
                <a:latin typeface="Comic Sans MS" panose="030F0702030302020204" pitchFamily="66" charset="0"/>
                <a:cs typeface="Arial" panose="020B0604020202020204" pitchFamily="34" charset="0"/>
              </a:rPr>
              <a:t>  said </a:t>
            </a:r>
            <a:r>
              <a:rPr lang="en-GB" sz="2800" dirty="0">
                <a:solidFill>
                  <a:srgbClr val="FF0000"/>
                </a:solidFill>
                <a:latin typeface="Comic Sans MS" panose="030F0702030302020204" pitchFamily="66" charset="0"/>
                <a:cs typeface="Arial" panose="020B0604020202020204" pitchFamily="34" charset="0"/>
              </a:rPr>
              <a:t>Mr </a:t>
            </a:r>
            <a:r>
              <a:rPr lang="en-GB" sz="2800" dirty="0" smtClean="0">
                <a:solidFill>
                  <a:srgbClr val="FF0000"/>
                </a:solidFill>
                <a:latin typeface="Comic Sans MS" panose="030F0702030302020204" pitchFamily="66" charset="0"/>
                <a:cs typeface="Arial" panose="020B0604020202020204" pitchFamily="34" charset="0"/>
              </a:rPr>
              <a:t>Twit.</a:t>
            </a:r>
            <a:endParaRPr lang="en-GB" sz="2800" dirty="0">
              <a:solidFill>
                <a:srgbClr val="FF0000"/>
              </a:solidFill>
              <a:latin typeface="Comic Sans MS" panose="030F0702030302020204" pitchFamily="66" charset="0"/>
              <a:cs typeface="Arial" panose="020B0604020202020204" pitchFamily="34" charset="0"/>
            </a:endParaRPr>
          </a:p>
          <a:p>
            <a:r>
              <a:rPr lang="en-GB" sz="2800" dirty="0" smtClean="0">
                <a:solidFill>
                  <a:srgbClr val="FF0000"/>
                </a:solidFill>
                <a:latin typeface="Comic Sans MS" panose="030F0702030302020204" pitchFamily="66" charset="0"/>
                <a:cs typeface="Arial" panose="020B0604020202020204" pitchFamily="34" charset="0"/>
              </a:rPr>
              <a:t>“it’s </a:t>
            </a:r>
            <a:r>
              <a:rPr lang="en-GB" sz="2800" dirty="0">
                <a:solidFill>
                  <a:srgbClr val="FF0000"/>
                </a:solidFill>
                <a:latin typeface="Comic Sans MS" panose="030F0702030302020204" pitchFamily="66" charset="0"/>
                <a:cs typeface="Arial" panose="020B0604020202020204" pitchFamily="34" charset="0"/>
              </a:rPr>
              <a:t>a new </a:t>
            </a:r>
            <a:r>
              <a:rPr lang="en-GB" sz="2800" dirty="0" smtClean="0">
                <a:solidFill>
                  <a:srgbClr val="FF0000"/>
                </a:solidFill>
                <a:latin typeface="Comic Sans MS" panose="030F0702030302020204" pitchFamily="66" charset="0"/>
                <a:cs typeface="Arial" panose="020B0604020202020204" pitchFamily="34" charset="0"/>
              </a:rPr>
              <a:t>kind” </a:t>
            </a:r>
            <a:r>
              <a:rPr lang="en-GB" sz="2800" dirty="0" err="1" smtClean="0">
                <a:solidFill>
                  <a:srgbClr val="FF0000"/>
                </a:solidFill>
                <a:latin typeface="Comic Sans MS" panose="030F0702030302020204" pitchFamily="66" charset="0"/>
                <a:cs typeface="Arial" panose="020B0604020202020204" pitchFamily="34" charset="0"/>
              </a:rPr>
              <a:t>mrs</a:t>
            </a:r>
            <a:r>
              <a:rPr lang="en-GB" sz="2800" dirty="0" smtClean="0">
                <a:solidFill>
                  <a:srgbClr val="FF0000"/>
                </a:solidFill>
                <a:latin typeface="Comic Sans MS" panose="030F0702030302020204" pitchFamily="66" charset="0"/>
                <a:cs typeface="Arial" panose="020B0604020202020204" pitchFamily="34" charset="0"/>
              </a:rPr>
              <a:t> twit </a:t>
            </a:r>
            <a:r>
              <a:rPr lang="en-GB" sz="2800" dirty="0">
                <a:solidFill>
                  <a:srgbClr val="FF0000"/>
                </a:solidFill>
                <a:latin typeface="Comic Sans MS" panose="030F0702030302020204" pitchFamily="66" charset="0"/>
                <a:cs typeface="Arial" panose="020B0604020202020204" pitchFamily="34" charset="0"/>
              </a:rPr>
              <a:t>said,</a:t>
            </a:r>
            <a:endParaRPr lang="en-GB" sz="2800" dirty="0">
              <a:solidFill>
                <a:srgbClr val="FF0000"/>
              </a:solidFill>
            </a:endParaRPr>
          </a:p>
        </p:txBody>
      </p:sp>
      <p:cxnSp>
        <p:nvCxnSpPr>
          <p:cNvPr id="7" name="Straight Connector 6"/>
          <p:cNvCxnSpPr/>
          <p:nvPr/>
        </p:nvCxnSpPr>
        <p:spPr>
          <a:xfrm flipV="1">
            <a:off x="0" y="4143921"/>
            <a:ext cx="11998036" cy="96032"/>
          </a:xfrm>
          <a:prstGeom prst="line">
            <a:avLst/>
          </a:prstGeom>
          <a:ln w="57150">
            <a:solidFill>
              <a:srgbClr val="FF0000"/>
            </a:solidFill>
          </a:ln>
        </p:spPr>
        <p:style>
          <a:lnRef idx="1">
            <a:schemeClr val="accent2"/>
          </a:lnRef>
          <a:fillRef idx="0">
            <a:schemeClr val="accent2"/>
          </a:fillRef>
          <a:effectRef idx="0">
            <a:schemeClr val="accent2"/>
          </a:effectRef>
          <a:fontRef idx="minor">
            <a:schemeClr val="tx1"/>
          </a:fontRef>
        </p:style>
      </p:cxnSp>
      <p:sp>
        <p:nvSpPr>
          <p:cNvPr id="8" name="Rectangle 7"/>
          <p:cNvSpPr/>
          <p:nvPr/>
        </p:nvSpPr>
        <p:spPr>
          <a:xfrm>
            <a:off x="215977" y="4754883"/>
            <a:ext cx="8811490" cy="1384995"/>
          </a:xfrm>
          <a:prstGeom prst="rect">
            <a:avLst/>
          </a:prstGeom>
        </p:spPr>
        <p:txBody>
          <a:bodyPr wrap="square">
            <a:spAutoFit/>
          </a:bodyPr>
          <a:lstStyle/>
          <a:p>
            <a:r>
              <a:rPr lang="en-GB" sz="2800" dirty="0" smtClean="0">
                <a:solidFill>
                  <a:srgbClr val="FF0000"/>
                </a:solidFill>
                <a:latin typeface="Comic Sans MS" panose="030F0702030302020204" pitchFamily="66" charset="0"/>
                <a:cs typeface="Arial" panose="020B0604020202020204" pitchFamily="34" charset="0"/>
              </a:rPr>
              <a:t>“it’s </a:t>
            </a:r>
            <a:r>
              <a:rPr lang="en-GB" sz="2800" dirty="0">
                <a:solidFill>
                  <a:srgbClr val="FF0000"/>
                </a:solidFill>
                <a:latin typeface="Comic Sans MS" panose="030F0702030302020204" pitchFamily="66" charset="0"/>
                <a:cs typeface="Arial" panose="020B0604020202020204" pitchFamily="34" charset="0"/>
              </a:rPr>
              <a:t>not as good as the ordinary </a:t>
            </a:r>
            <a:r>
              <a:rPr lang="en-GB" sz="2800" dirty="0" smtClean="0">
                <a:solidFill>
                  <a:srgbClr val="FF0000"/>
                </a:solidFill>
                <a:latin typeface="Comic Sans MS" panose="030F0702030302020204" pitchFamily="66" charset="0"/>
                <a:cs typeface="Arial" panose="020B0604020202020204" pitchFamily="34" charset="0"/>
              </a:rPr>
              <a:t>kind because it is too squishy  said </a:t>
            </a:r>
            <a:r>
              <a:rPr lang="en-GB" sz="2800" dirty="0" err="1" smtClean="0">
                <a:solidFill>
                  <a:srgbClr val="FF0000"/>
                </a:solidFill>
                <a:latin typeface="Comic Sans MS" panose="030F0702030302020204" pitchFamily="66" charset="0"/>
                <a:cs typeface="Arial" panose="020B0604020202020204" pitchFamily="34" charset="0"/>
              </a:rPr>
              <a:t>mr</a:t>
            </a:r>
            <a:r>
              <a:rPr lang="en-GB" sz="2800" dirty="0" smtClean="0">
                <a:solidFill>
                  <a:srgbClr val="FF0000"/>
                </a:solidFill>
                <a:latin typeface="Comic Sans MS" panose="030F0702030302020204" pitchFamily="66" charset="0"/>
                <a:cs typeface="Arial" panose="020B0604020202020204" pitchFamily="34" charset="0"/>
              </a:rPr>
              <a:t> twit.</a:t>
            </a:r>
            <a:endParaRPr lang="en-GB" altLang="en-US" sz="2800" dirty="0">
              <a:solidFill>
                <a:srgbClr val="FF0000"/>
              </a:solidFill>
              <a:latin typeface="Comic Sans MS" panose="030F0702030302020204" pitchFamily="66" charset="0"/>
              <a:cs typeface="Arial" panose="020B0604020202020204" pitchFamily="34" charset="0"/>
            </a:endParaRPr>
          </a:p>
          <a:p>
            <a:pPr lvl="0" eaLnBrk="0" fontAlgn="base" hangingPunct="0">
              <a:spcBef>
                <a:spcPct val="0"/>
              </a:spcBef>
              <a:spcAft>
                <a:spcPct val="0"/>
              </a:spcAft>
            </a:pPr>
            <a:r>
              <a:rPr lang="en-GB" altLang="en-US" sz="2800" dirty="0">
                <a:solidFill>
                  <a:srgbClr val="FF0000"/>
                </a:solidFill>
                <a:latin typeface="Comic Sans MS" panose="030F0702030302020204" pitchFamily="66" charset="0"/>
                <a:ea typeface="Times New Roman" panose="02020603050405020304" pitchFamily="18" charset="0"/>
                <a:cs typeface="Arial" panose="020B0604020202020204" pitchFamily="34" charset="0"/>
              </a:rPr>
              <a:t>I find it very </a:t>
            </a:r>
            <a:r>
              <a:rPr lang="en-GB" altLang="en-US" sz="2800" dirty="0" smtClean="0">
                <a:solidFill>
                  <a:srgbClr val="FF0000"/>
                </a:solidFill>
                <a:latin typeface="Comic Sans MS" panose="030F0702030302020204" pitchFamily="66" charset="0"/>
                <a:ea typeface="Times New Roman" panose="02020603050405020304" pitchFamily="18" charset="0"/>
                <a:cs typeface="Arial" panose="020B0604020202020204" pitchFamily="34" charset="0"/>
              </a:rPr>
              <a:t>tasty?????” Mrs </a:t>
            </a:r>
            <a:r>
              <a:rPr lang="en-GB" altLang="en-US" sz="2800" dirty="0">
                <a:solidFill>
                  <a:srgbClr val="FF0000"/>
                </a:solidFill>
                <a:latin typeface="Comic Sans MS" panose="030F0702030302020204" pitchFamily="66" charset="0"/>
                <a:ea typeface="Times New Roman" panose="02020603050405020304" pitchFamily="18" charset="0"/>
                <a:cs typeface="Arial" panose="020B0604020202020204" pitchFamily="34" charset="0"/>
              </a:rPr>
              <a:t>Twit </a:t>
            </a:r>
            <a:r>
              <a:rPr lang="en-GB" altLang="en-US" sz="2800" dirty="0" smtClean="0">
                <a:solidFill>
                  <a:srgbClr val="FF0000"/>
                </a:solidFill>
                <a:latin typeface="Comic Sans MS" panose="030F0702030302020204" pitchFamily="66" charset="0"/>
                <a:ea typeface="Times New Roman" panose="02020603050405020304" pitchFamily="18" charset="0"/>
                <a:cs typeface="Arial" panose="020B0604020202020204" pitchFamily="34" charset="0"/>
              </a:rPr>
              <a:t>said back. </a:t>
            </a:r>
            <a:endParaRPr lang="en-GB" sz="2800" dirty="0">
              <a:solidFill>
                <a:srgbClr val="FF0000"/>
              </a:solidFill>
            </a:endParaRPr>
          </a:p>
        </p:txBody>
      </p:sp>
      <p:pic>
        <p:nvPicPr>
          <p:cNvPr id="2" name="Picture 1"/>
          <p:cNvPicPr>
            <a:picLocks noChangeAspect="1"/>
          </p:cNvPicPr>
          <p:nvPr/>
        </p:nvPicPr>
        <p:blipFill>
          <a:blip r:embed="rId2"/>
          <a:stretch>
            <a:fillRect/>
          </a:stretch>
        </p:blipFill>
        <p:spPr>
          <a:xfrm>
            <a:off x="9027467" y="2448501"/>
            <a:ext cx="2948556" cy="3390839"/>
          </a:xfrm>
          <a:prstGeom prst="rect">
            <a:avLst/>
          </a:prstGeom>
          <a:ln>
            <a:solidFill>
              <a:schemeClr val="accent1"/>
            </a:solidFill>
          </a:ln>
        </p:spPr>
      </p:pic>
      <p:sp>
        <p:nvSpPr>
          <p:cNvPr id="6" name="Bent-Up Arrow 5"/>
          <p:cNvSpPr/>
          <p:nvPr/>
        </p:nvSpPr>
        <p:spPr>
          <a:xfrm flipV="1">
            <a:off x="9479972" y="1149926"/>
            <a:ext cx="1839192" cy="1274347"/>
          </a:xfrm>
          <a:prstGeom prst="ben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8673701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39437" y="490043"/>
            <a:ext cx="11714018" cy="1325563"/>
          </a:xfrm>
        </p:spPr>
        <p:txBody>
          <a:bodyPr>
            <a:normAutofit fontScale="90000"/>
          </a:bodyPr>
          <a:lstStyle/>
          <a:p>
            <a:r>
              <a:rPr lang="en-GB" u="sng" dirty="0" smtClean="0">
                <a:latin typeface="Comic Sans MS" panose="030F0702030302020204" pitchFamily="66" charset="0"/>
              </a:rPr>
              <a:t>Day 4</a:t>
            </a:r>
            <a:br>
              <a:rPr lang="en-GB" u="sng" dirty="0" smtClean="0">
                <a:latin typeface="Comic Sans MS" panose="030F0702030302020204" pitchFamily="66" charset="0"/>
              </a:rPr>
            </a:br>
            <a:r>
              <a:rPr lang="en-GB" u="sng" dirty="0">
                <a:latin typeface="Comic Sans MS" panose="030F0702030302020204" pitchFamily="66" charset="0"/>
              </a:rPr>
              <a:t/>
            </a:r>
            <a:br>
              <a:rPr lang="en-GB" u="sng" dirty="0">
                <a:latin typeface="Comic Sans MS" panose="030F0702030302020204" pitchFamily="66" charset="0"/>
              </a:rPr>
            </a:br>
            <a:endParaRPr lang="en-GB" u="sng" dirty="0">
              <a:latin typeface="Comic Sans MS" panose="030F0702030302020204" pitchFamily="66" charset="0"/>
            </a:endParaRPr>
          </a:p>
        </p:txBody>
      </p:sp>
      <p:pic>
        <p:nvPicPr>
          <p:cNvPr id="4" name="Picture 3" descr="Ima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9437" y="3177342"/>
            <a:ext cx="4924744" cy="3306722"/>
          </a:xfrm>
          <a:prstGeom prst="rect">
            <a:avLst/>
          </a:prstGeom>
          <a:noFill/>
          <a:extLst>
            <a:ext uri="{909E8E84-426E-40DD-AFC4-6F175D3DCCD1}">
              <a14:hiddenFill xmlns:a14="http://schemas.microsoft.com/office/drawing/2010/main">
                <a:solidFill>
                  <a:srgbClr val="FFFFFF"/>
                </a:solidFill>
              </a14:hiddenFill>
            </a:ext>
          </a:extLst>
        </p:spPr>
      </p:pic>
      <p:sp>
        <p:nvSpPr>
          <p:cNvPr id="5" name="Title 1"/>
          <p:cNvSpPr txBox="1">
            <a:spLocks/>
          </p:cNvSpPr>
          <p:nvPr/>
        </p:nvSpPr>
        <p:spPr>
          <a:xfrm>
            <a:off x="339437" y="1423844"/>
            <a:ext cx="11547763" cy="1325563"/>
          </a:xfrm>
          <a:prstGeom prst="rect">
            <a:avLst/>
          </a:prstGeom>
        </p:spPr>
        <p:txBody>
          <a:bodyPr vert="horz" lIns="91440" tIns="45720" rIns="91440" bIns="45720" rtlCol="0" anchor="ctr">
            <a:normAutofit fontScale="250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11200" b="1" dirty="0" smtClean="0">
                <a:latin typeface="Comic Sans MS" panose="030F0702030302020204" pitchFamily="66" charset="0"/>
              </a:rPr>
              <a:t>First task: look over your plans from yesterday. </a:t>
            </a:r>
            <a:br>
              <a:rPr lang="en-GB" sz="11200" b="1" dirty="0" smtClean="0">
                <a:latin typeface="Comic Sans MS" panose="030F0702030302020204" pitchFamily="66" charset="0"/>
              </a:rPr>
            </a:br>
            <a:r>
              <a:rPr lang="en-GB" sz="11200" b="1" dirty="0" smtClean="0">
                <a:latin typeface="Comic Sans MS" panose="030F0702030302020204" pitchFamily="66" charset="0"/>
              </a:rPr>
              <a:t/>
            </a:r>
            <a:br>
              <a:rPr lang="en-GB" sz="11200" b="1" dirty="0" smtClean="0">
                <a:latin typeface="Comic Sans MS" panose="030F0702030302020204" pitchFamily="66" charset="0"/>
              </a:rPr>
            </a:br>
            <a:r>
              <a:rPr lang="en-GB" sz="11200" dirty="0" smtClean="0">
                <a:latin typeface="Comic Sans MS" panose="030F0702030302020204" pitchFamily="66" charset="0"/>
              </a:rPr>
              <a:t>Are you happy with the words and phrases you have in your plan? </a:t>
            </a:r>
            <a:br>
              <a:rPr lang="en-GB" sz="11200" dirty="0" smtClean="0">
                <a:latin typeface="Comic Sans MS" panose="030F0702030302020204" pitchFamily="66" charset="0"/>
              </a:rPr>
            </a:br>
            <a:r>
              <a:rPr lang="en-GB" sz="11200" dirty="0" smtClean="0">
                <a:latin typeface="Comic Sans MS" panose="030F0702030302020204" pitchFamily="66" charset="0"/>
              </a:rPr>
              <a:t>Is your speech punctuated correctly?</a:t>
            </a:r>
            <a:br>
              <a:rPr lang="en-GB" sz="11200" dirty="0" smtClean="0">
                <a:latin typeface="Comic Sans MS" panose="030F0702030302020204" pitchFamily="66" charset="0"/>
              </a:rPr>
            </a:br>
            <a:r>
              <a:rPr lang="en-GB" sz="11200" dirty="0" smtClean="0">
                <a:latin typeface="Comic Sans MS" panose="030F0702030302020204" pitchFamily="66" charset="0"/>
              </a:rPr>
              <a:t>Is there anything you need to add?</a:t>
            </a:r>
            <a:r>
              <a:rPr lang="en-GB" sz="3200" dirty="0" smtClean="0">
                <a:latin typeface="Comic Sans MS" panose="030F0702030302020204" pitchFamily="66" charset="0"/>
              </a:rPr>
              <a:t/>
            </a:r>
            <a:br>
              <a:rPr lang="en-GB" sz="3200" dirty="0" smtClean="0">
                <a:latin typeface="Comic Sans MS" panose="030F0702030302020204" pitchFamily="66" charset="0"/>
              </a:rPr>
            </a:br>
            <a:r>
              <a:rPr lang="en-GB" sz="3200" dirty="0" smtClean="0">
                <a:latin typeface="Comic Sans MS" panose="030F0702030302020204" pitchFamily="66" charset="0"/>
              </a:rPr>
              <a:t/>
            </a:r>
            <a:br>
              <a:rPr lang="en-GB" sz="3200" dirty="0" smtClean="0">
                <a:latin typeface="Comic Sans MS" panose="030F0702030302020204" pitchFamily="66" charset="0"/>
              </a:rPr>
            </a:br>
            <a:r>
              <a:rPr lang="en-GB" sz="3200" dirty="0" smtClean="0">
                <a:latin typeface="Comic Sans MS" panose="030F0702030302020204" pitchFamily="66" charset="0"/>
              </a:rPr>
              <a:t>.</a:t>
            </a:r>
            <a:endParaRPr lang="en-GB" sz="3200" dirty="0">
              <a:latin typeface="Comic Sans MS" panose="030F0702030302020204" pitchFamily="66" charset="0"/>
            </a:endParaRPr>
          </a:p>
        </p:txBody>
      </p:sp>
      <p:sp>
        <p:nvSpPr>
          <p:cNvPr id="6" name="Cloud Callout 5"/>
          <p:cNvSpPr/>
          <p:nvPr/>
        </p:nvSpPr>
        <p:spPr>
          <a:xfrm>
            <a:off x="5860472" y="3177342"/>
            <a:ext cx="6026728" cy="2382982"/>
          </a:xfrm>
          <a:prstGeom prst="cloudCallout">
            <a:avLst>
              <a:gd name="adj1" fmla="val -70948"/>
              <a:gd name="adj2" fmla="val 62541"/>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latin typeface="Comic Sans MS" panose="030F0702030302020204" pitchFamily="66" charset="0"/>
              </a:rPr>
              <a:t>Remember that your writing today is part of a whole chapter. You need to look back at what you wrote for the setting up of the trick before you move on.</a:t>
            </a:r>
            <a:endParaRPr lang="en-GB" dirty="0">
              <a:latin typeface="Comic Sans MS" panose="030F0702030302020204" pitchFamily="66" charset="0"/>
            </a:endParaRPr>
          </a:p>
        </p:txBody>
      </p:sp>
    </p:spTree>
    <p:extLst>
      <p:ext uri="{BB962C8B-B14F-4D97-AF65-F5344CB8AC3E}">
        <p14:creationId xmlns:p14="http://schemas.microsoft.com/office/powerpoint/2010/main" val="65993083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7314" y="20062"/>
            <a:ext cx="8901545" cy="1325563"/>
          </a:xfrm>
        </p:spPr>
        <p:txBody>
          <a:bodyPr>
            <a:normAutofit/>
          </a:bodyPr>
          <a:lstStyle/>
          <a:p>
            <a:r>
              <a:rPr lang="en-GB" sz="2800" u="sng" dirty="0" smtClean="0">
                <a:latin typeface="Comic Sans MS" panose="030F0702030302020204" pitchFamily="66" charset="0"/>
              </a:rPr>
              <a:t>Can </a:t>
            </a:r>
            <a:r>
              <a:rPr lang="en-GB" sz="2800" u="sng" dirty="0">
                <a:latin typeface="Comic Sans MS" panose="030F0702030302020204" pitchFamily="66" charset="0"/>
              </a:rPr>
              <a:t>I </a:t>
            </a:r>
            <a:r>
              <a:rPr lang="en-GB" sz="2800" u="sng" dirty="0" smtClean="0">
                <a:latin typeface="Comic Sans MS" panose="030F0702030302020204" pitchFamily="66" charset="0"/>
              </a:rPr>
              <a:t>write </a:t>
            </a:r>
            <a:r>
              <a:rPr lang="en-GB" sz="2800" u="sng" dirty="0">
                <a:latin typeface="Comic Sans MS" panose="030F0702030302020204" pitchFamily="66" charset="0"/>
              </a:rPr>
              <a:t>the ‘Squiggly Spaghetti’ trick using dialogue to convey character and advance action?</a:t>
            </a:r>
          </a:p>
        </p:txBody>
      </p:sp>
      <p:pic>
        <p:nvPicPr>
          <p:cNvPr id="4" name="Picture 3" descr="Ima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354060" y="143195"/>
            <a:ext cx="2630122" cy="1765997"/>
          </a:xfrm>
          <a:prstGeom prst="rect">
            <a:avLst/>
          </a:prstGeom>
          <a:noFill/>
          <a:extLst>
            <a:ext uri="{909E8E84-426E-40DD-AFC4-6F175D3DCCD1}">
              <a14:hiddenFill xmlns:a14="http://schemas.microsoft.com/office/drawing/2010/main">
                <a:solidFill>
                  <a:srgbClr val="FFFFFF"/>
                </a:solidFill>
              </a14:hiddenFill>
            </a:ext>
          </a:extLst>
        </p:spPr>
      </p:pic>
      <p:sp>
        <p:nvSpPr>
          <p:cNvPr id="5" name="Rounded Rectangle 4"/>
          <p:cNvSpPr/>
          <p:nvPr/>
        </p:nvSpPr>
        <p:spPr>
          <a:xfrm>
            <a:off x="177314" y="2783758"/>
            <a:ext cx="3452577" cy="3741733"/>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smtClean="0">
                <a:solidFill>
                  <a:schemeClr val="tx1"/>
                </a:solidFill>
                <a:latin typeface="Comic Sans MS" panose="030F0702030302020204" pitchFamily="66" charset="0"/>
              </a:rPr>
              <a:t>Cohesive Devices</a:t>
            </a:r>
          </a:p>
          <a:p>
            <a:pPr marL="285750" indent="-285750">
              <a:buFont typeface="Arial" panose="020B0604020202020204" pitchFamily="34" charset="0"/>
              <a:buChar char="•"/>
            </a:pPr>
            <a:r>
              <a:rPr lang="en-GB" sz="2000" dirty="0" smtClean="0">
                <a:solidFill>
                  <a:schemeClr val="tx1"/>
                </a:solidFill>
                <a:latin typeface="Comic Sans MS" panose="030F0702030302020204" pitchFamily="66" charset="0"/>
              </a:rPr>
              <a:t>Range of conjunctions</a:t>
            </a:r>
          </a:p>
          <a:p>
            <a:pPr marL="285750" indent="-285750">
              <a:buFont typeface="Arial" panose="020B0604020202020204" pitchFamily="34" charset="0"/>
              <a:buChar char="•"/>
            </a:pPr>
            <a:r>
              <a:rPr lang="en-GB" sz="2000" dirty="0" smtClean="0">
                <a:solidFill>
                  <a:schemeClr val="tx1"/>
                </a:solidFill>
                <a:latin typeface="Comic Sans MS" panose="030F0702030302020204" pitchFamily="66" charset="0"/>
              </a:rPr>
              <a:t>Range of tense types</a:t>
            </a:r>
          </a:p>
          <a:p>
            <a:pPr marL="285750" indent="-285750">
              <a:buFont typeface="Arial" panose="020B0604020202020204" pitchFamily="34" charset="0"/>
              <a:buChar char="•"/>
            </a:pPr>
            <a:r>
              <a:rPr lang="en-GB" sz="2000" dirty="0" smtClean="0">
                <a:solidFill>
                  <a:schemeClr val="tx1"/>
                </a:solidFill>
                <a:latin typeface="Comic Sans MS" panose="030F0702030302020204" pitchFamily="66" charset="0"/>
              </a:rPr>
              <a:t>Range of adverbials for time, place and manner</a:t>
            </a:r>
          </a:p>
          <a:p>
            <a:pPr marL="285750" indent="-285750">
              <a:buFont typeface="Arial" panose="020B0604020202020204" pitchFamily="34" charset="0"/>
              <a:buChar char="•"/>
            </a:pPr>
            <a:r>
              <a:rPr lang="en-GB" sz="2000" dirty="0" smtClean="0">
                <a:solidFill>
                  <a:schemeClr val="tx1"/>
                </a:solidFill>
                <a:latin typeface="Comic Sans MS" panose="030F0702030302020204" pitchFamily="66" charset="0"/>
              </a:rPr>
              <a:t>Range of pronouns and synonyms to avoid repetition (Mrs Twit, the vile hag, she, the old woman)</a:t>
            </a:r>
          </a:p>
        </p:txBody>
      </p:sp>
      <p:sp>
        <p:nvSpPr>
          <p:cNvPr id="3" name="TextBox 2"/>
          <p:cNvSpPr txBox="1"/>
          <p:nvPr/>
        </p:nvSpPr>
        <p:spPr>
          <a:xfrm>
            <a:off x="234974" y="1179128"/>
            <a:ext cx="9049262" cy="1477328"/>
          </a:xfrm>
          <a:prstGeom prst="rect">
            <a:avLst/>
          </a:prstGeom>
          <a:noFill/>
        </p:spPr>
        <p:txBody>
          <a:bodyPr wrap="square" rtlCol="0">
            <a:spAutoFit/>
          </a:bodyPr>
          <a:lstStyle/>
          <a:p>
            <a:r>
              <a:rPr lang="en-GB" dirty="0" smtClean="0">
                <a:latin typeface="Comic Sans MS" panose="030F0702030302020204" pitchFamily="66" charset="0"/>
              </a:rPr>
              <a:t>It is now time to write the next section of the chapter: playing the ‘Squiggly Spaghetti’ trick. Please take your time! You may wish to practise sentences on spare paper or a whiteboard before writing the section out in full.</a:t>
            </a:r>
          </a:p>
          <a:p>
            <a:endParaRPr lang="en-GB" b="1" dirty="0">
              <a:latin typeface="Comic Sans MS" panose="030F0702030302020204" pitchFamily="66" charset="0"/>
            </a:endParaRPr>
          </a:p>
          <a:p>
            <a:r>
              <a:rPr lang="en-GB" b="1" dirty="0" smtClean="0">
                <a:latin typeface="Comic Sans MS" panose="030F0702030302020204" pitchFamily="66" charset="0"/>
              </a:rPr>
              <a:t>Remember to use:</a:t>
            </a:r>
            <a:endParaRPr lang="en-GB" b="1" dirty="0">
              <a:latin typeface="Comic Sans MS" panose="030F0702030302020204" pitchFamily="66" charset="0"/>
            </a:endParaRPr>
          </a:p>
        </p:txBody>
      </p:sp>
      <p:pic>
        <p:nvPicPr>
          <p:cNvPr id="6" name="Picture 5"/>
          <p:cNvPicPr>
            <a:picLocks noChangeAspect="1"/>
          </p:cNvPicPr>
          <p:nvPr/>
        </p:nvPicPr>
        <p:blipFill>
          <a:blip r:embed="rId3"/>
          <a:stretch>
            <a:fillRect/>
          </a:stretch>
        </p:blipFill>
        <p:spPr>
          <a:xfrm>
            <a:off x="8954168" y="3157355"/>
            <a:ext cx="2758618" cy="3172410"/>
          </a:xfrm>
          <a:prstGeom prst="rect">
            <a:avLst/>
          </a:prstGeom>
          <a:ln>
            <a:solidFill>
              <a:schemeClr val="bg1"/>
            </a:solidFill>
          </a:ln>
        </p:spPr>
      </p:pic>
      <p:pic>
        <p:nvPicPr>
          <p:cNvPr id="7" name="Picture 6"/>
          <p:cNvPicPr>
            <a:picLocks noChangeAspect="1"/>
          </p:cNvPicPr>
          <p:nvPr/>
        </p:nvPicPr>
        <p:blipFill>
          <a:blip r:embed="rId4"/>
          <a:stretch>
            <a:fillRect/>
          </a:stretch>
        </p:blipFill>
        <p:spPr>
          <a:xfrm>
            <a:off x="3769105" y="2979483"/>
            <a:ext cx="4725973" cy="3350282"/>
          </a:xfrm>
          <a:prstGeom prst="rect">
            <a:avLst/>
          </a:prstGeom>
        </p:spPr>
      </p:pic>
      <p:sp>
        <p:nvSpPr>
          <p:cNvPr id="8" name="Rounded Rectangle 7"/>
          <p:cNvSpPr/>
          <p:nvPr/>
        </p:nvSpPr>
        <p:spPr>
          <a:xfrm>
            <a:off x="8634292" y="2617504"/>
            <a:ext cx="3349890" cy="3907987"/>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smtClean="0">
                <a:solidFill>
                  <a:sysClr val="windowText" lastClr="000000"/>
                </a:solidFill>
                <a:latin typeface="Comic Sans MS" panose="030F0702030302020204" pitchFamily="66" charset="0"/>
              </a:rPr>
              <a:t>Speech Sandwich</a:t>
            </a:r>
          </a:p>
          <a:p>
            <a:pPr algn="ctr"/>
            <a:endParaRPr lang="en-GB" dirty="0">
              <a:solidFill>
                <a:sysClr val="windowText" lastClr="000000"/>
              </a:solidFill>
              <a:latin typeface="Comic Sans MS" panose="030F0702030302020204" pitchFamily="66" charset="0"/>
            </a:endParaRPr>
          </a:p>
          <a:p>
            <a:pPr algn="ctr"/>
            <a:endParaRPr lang="en-GB" dirty="0" smtClean="0">
              <a:solidFill>
                <a:sysClr val="windowText" lastClr="000000"/>
              </a:solidFill>
              <a:latin typeface="Comic Sans MS" panose="030F0702030302020204" pitchFamily="66" charset="0"/>
            </a:endParaRPr>
          </a:p>
          <a:p>
            <a:pPr algn="ctr"/>
            <a:endParaRPr lang="en-GB" dirty="0">
              <a:solidFill>
                <a:sysClr val="windowText" lastClr="000000"/>
              </a:solidFill>
              <a:latin typeface="Comic Sans MS" panose="030F0702030302020204" pitchFamily="66" charset="0"/>
            </a:endParaRPr>
          </a:p>
          <a:p>
            <a:pPr algn="ctr"/>
            <a:endParaRPr lang="en-GB" dirty="0" smtClean="0">
              <a:solidFill>
                <a:sysClr val="windowText" lastClr="000000"/>
              </a:solidFill>
              <a:latin typeface="Comic Sans MS" panose="030F0702030302020204" pitchFamily="66" charset="0"/>
            </a:endParaRPr>
          </a:p>
          <a:p>
            <a:pPr algn="ctr"/>
            <a:endParaRPr lang="en-GB" dirty="0">
              <a:solidFill>
                <a:sysClr val="windowText" lastClr="000000"/>
              </a:solidFill>
              <a:latin typeface="Comic Sans MS" panose="030F0702030302020204" pitchFamily="66" charset="0"/>
            </a:endParaRPr>
          </a:p>
          <a:p>
            <a:pPr algn="ctr"/>
            <a:endParaRPr lang="en-GB" dirty="0" smtClean="0">
              <a:solidFill>
                <a:sysClr val="windowText" lastClr="000000"/>
              </a:solidFill>
              <a:latin typeface="Comic Sans MS" panose="030F0702030302020204" pitchFamily="66" charset="0"/>
            </a:endParaRPr>
          </a:p>
          <a:p>
            <a:pPr algn="ctr"/>
            <a:endParaRPr lang="en-GB" dirty="0">
              <a:solidFill>
                <a:sysClr val="windowText" lastClr="000000"/>
              </a:solidFill>
              <a:latin typeface="Comic Sans MS" panose="030F0702030302020204" pitchFamily="66" charset="0"/>
            </a:endParaRPr>
          </a:p>
          <a:p>
            <a:pPr algn="ctr"/>
            <a:endParaRPr lang="en-GB" dirty="0" smtClean="0">
              <a:solidFill>
                <a:sysClr val="windowText" lastClr="000000"/>
              </a:solidFill>
              <a:latin typeface="Comic Sans MS" panose="030F0702030302020204" pitchFamily="66" charset="0"/>
            </a:endParaRPr>
          </a:p>
          <a:p>
            <a:pPr algn="ctr"/>
            <a:endParaRPr lang="en-GB" dirty="0">
              <a:solidFill>
                <a:sysClr val="windowText" lastClr="000000"/>
              </a:solidFill>
              <a:latin typeface="Comic Sans MS" panose="030F0702030302020204" pitchFamily="66" charset="0"/>
            </a:endParaRPr>
          </a:p>
          <a:p>
            <a:pPr algn="ctr"/>
            <a:endParaRPr lang="en-GB" dirty="0" smtClean="0">
              <a:solidFill>
                <a:sysClr val="windowText" lastClr="000000"/>
              </a:solidFill>
              <a:latin typeface="Comic Sans MS" panose="030F0702030302020204" pitchFamily="66" charset="0"/>
            </a:endParaRPr>
          </a:p>
          <a:p>
            <a:pPr algn="ctr"/>
            <a:endParaRPr lang="en-GB" dirty="0">
              <a:solidFill>
                <a:sysClr val="windowText" lastClr="000000"/>
              </a:solidFill>
              <a:latin typeface="Comic Sans MS" panose="030F0702030302020204" pitchFamily="66" charset="0"/>
            </a:endParaRPr>
          </a:p>
        </p:txBody>
      </p:sp>
    </p:spTree>
    <p:extLst>
      <p:ext uri="{BB962C8B-B14F-4D97-AF65-F5344CB8AC3E}">
        <p14:creationId xmlns:p14="http://schemas.microsoft.com/office/powerpoint/2010/main" val="22488608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The Twit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188037" y="713473"/>
            <a:ext cx="3519632" cy="2220816"/>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263236" y="210328"/>
            <a:ext cx="8063346" cy="2308324"/>
          </a:xfrm>
          <a:prstGeom prst="rect">
            <a:avLst/>
          </a:prstGeom>
        </p:spPr>
        <p:txBody>
          <a:bodyPr wrap="square">
            <a:spAutoFit/>
          </a:bodyPr>
          <a:lstStyle/>
          <a:p>
            <a:r>
              <a:rPr lang="en-GB" sz="3600" u="sng" dirty="0">
                <a:latin typeface="Comic Sans MS" panose="030F0702030302020204" pitchFamily="66" charset="0"/>
              </a:rPr>
              <a:t>Day </a:t>
            </a:r>
            <a:r>
              <a:rPr lang="en-GB" sz="3600" u="sng" dirty="0" smtClean="0">
                <a:latin typeface="Comic Sans MS" panose="030F0702030302020204" pitchFamily="66" charset="0"/>
              </a:rPr>
              <a:t>5</a:t>
            </a:r>
            <a:r>
              <a:rPr lang="en-GB" sz="3600" u="sng" dirty="0">
                <a:latin typeface="Comic Sans MS" panose="030F0702030302020204" pitchFamily="66" charset="0"/>
              </a:rPr>
              <a:t/>
            </a:r>
            <a:br>
              <a:rPr lang="en-GB" sz="3600" u="sng" dirty="0">
                <a:latin typeface="Comic Sans MS" panose="030F0702030302020204" pitchFamily="66" charset="0"/>
              </a:rPr>
            </a:br>
            <a:r>
              <a:rPr lang="en-GB" sz="3600" u="sng" dirty="0">
                <a:latin typeface="Comic Sans MS" panose="030F0702030302020204" pitchFamily="66" charset="0"/>
              </a:rPr>
              <a:t/>
            </a:r>
            <a:br>
              <a:rPr lang="en-GB" sz="3600" u="sng" dirty="0">
                <a:latin typeface="Comic Sans MS" panose="030F0702030302020204" pitchFamily="66" charset="0"/>
              </a:rPr>
            </a:br>
            <a:r>
              <a:rPr lang="en-GB" sz="3600" u="sng" dirty="0">
                <a:latin typeface="Comic Sans MS" panose="030F0702030302020204" pitchFamily="66" charset="0"/>
              </a:rPr>
              <a:t>Can I </a:t>
            </a:r>
            <a:r>
              <a:rPr lang="en-GB" sz="3600" u="sng" dirty="0" smtClean="0">
                <a:latin typeface="Comic Sans MS" panose="030F0702030302020204" pitchFamily="66" charset="0"/>
              </a:rPr>
              <a:t>plan and write the reveal of </a:t>
            </a:r>
            <a:r>
              <a:rPr lang="en-GB" sz="3600" u="sng" dirty="0">
                <a:latin typeface="Comic Sans MS" panose="030F0702030302020204" pitchFamily="66" charset="0"/>
              </a:rPr>
              <a:t>the ‘Squiggly Spaghetti’ </a:t>
            </a:r>
            <a:r>
              <a:rPr lang="en-GB" sz="3600" u="sng" dirty="0" smtClean="0">
                <a:latin typeface="Comic Sans MS" panose="030F0702030302020204" pitchFamily="66" charset="0"/>
              </a:rPr>
              <a:t>trick?</a:t>
            </a:r>
            <a:endParaRPr lang="en-GB" sz="3600" dirty="0"/>
          </a:p>
        </p:txBody>
      </p:sp>
      <p:sp>
        <p:nvSpPr>
          <p:cNvPr id="2" name="TextBox 1"/>
          <p:cNvSpPr txBox="1"/>
          <p:nvPr/>
        </p:nvSpPr>
        <p:spPr>
          <a:xfrm>
            <a:off x="263236" y="3437434"/>
            <a:ext cx="11444433" cy="1815882"/>
          </a:xfrm>
          <a:prstGeom prst="rect">
            <a:avLst/>
          </a:prstGeom>
          <a:noFill/>
        </p:spPr>
        <p:txBody>
          <a:bodyPr wrap="square" rtlCol="0">
            <a:spAutoFit/>
          </a:bodyPr>
          <a:lstStyle/>
          <a:p>
            <a:r>
              <a:rPr lang="en-GB" sz="2800" dirty="0" smtClean="0">
                <a:latin typeface="Comic Sans MS" panose="030F0702030302020204" pitchFamily="66" charset="0"/>
              </a:rPr>
              <a:t>Today, we will be writing the final section of the ‘Squiggly Spaghetti’ trick chapter: the reveal! Now that Mr Twit has eaten the whole plate, Mrs Twit winds Mr Twit up and then finally reveals what she has done!</a:t>
            </a:r>
            <a:endParaRPr lang="en-GB" sz="2800" dirty="0">
              <a:latin typeface="Comic Sans MS" panose="030F0702030302020204" pitchFamily="66" charset="0"/>
            </a:endParaRPr>
          </a:p>
        </p:txBody>
      </p:sp>
    </p:spTree>
    <p:extLst>
      <p:ext uri="{BB962C8B-B14F-4D97-AF65-F5344CB8AC3E}">
        <p14:creationId xmlns:p14="http://schemas.microsoft.com/office/powerpoint/2010/main" val="106078709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eWvyB-QvbVA"/>
          <p:cNvPicPr>
            <a:picLocks noGrp="1" noRot="1" noChangeAspect="1"/>
          </p:cNvPicPr>
          <p:nvPr>
            <p:ph idx="1"/>
            <a:videoFile r:link="rId1"/>
          </p:nvPr>
        </p:nvPicPr>
        <p:blipFill>
          <a:blip r:embed="rId3"/>
          <a:stretch>
            <a:fillRect/>
          </a:stretch>
        </p:blipFill>
        <p:spPr>
          <a:xfrm>
            <a:off x="175360" y="376374"/>
            <a:ext cx="9054747" cy="5093295"/>
          </a:xfrm>
          <a:prstGeom prst="rect">
            <a:avLst/>
          </a:prstGeom>
        </p:spPr>
      </p:pic>
      <p:sp>
        <p:nvSpPr>
          <p:cNvPr id="2" name="TextBox 1"/>
          <p:cNvSpPr txBox="1"/>
          <p:nvPr/>
        </p:nvSpPr>
        <p:spPr>
          <a:xfrm>
            <a:off x="9434946" y="376374"/>
            <a:ext cx="2466109" cy="2862322"/>
          </a:xfrm>
          <a:prstGeom prst="rect">
            <a:avLst/>
          </a:prstGeom>
          <a:noFill/>
        </p:spPr>
        <p:txBody>
          <a:bodyPr wrap="square" rtlCol="0">
            <a:spAutoFit/>
          </a:bodyPr>
          <a:lstStyle/>
          <a:p>
            <a:r>
              <a:rPr lang="en-GB" dirty="0" smtClean="0">
                <a:latin typeface="Comic Sans MS" panose="030F0702030302020204" pitchFamily="66" charset="0"/>
              </a:rPr>
              <a:t>Watch the clip from 3:14s to the end.</a:t>
            </a:r>
          </a:p>
          <a:p>
            <a:endParaRPr lang="en-GB" dirty="0">
              <a:latin typeface="Comic Sans MS" panose="030F0702030302020204" pitchFamily="66" charset="0"/>
            </a:endParaRPr>
          </a:p>
          <a:p>
            <a:r>
              <a:rPr lang="en-GB" dirty="0" smtClean="0">
                <a:latin typeface="Comic Sans MS" panose="030F0702030302020204" pitchFamily="66" charset="0"/>
              </a:rPr>
              <a:t>First, focus on Mrs Twit. </a:t>
            </a:r>
          </a:p>
          <a:p>
            <a:endParaRPr lang="en-GB" dirty="0" smtClean="0">
              <a:latin typeface="Comic Sans MS" panose="030F0702030302020204" pitchFamily="66" charset="0"/>
            </a:endParaRPr>
          </a:p>
          <a:p>
            <a:r>
              <a:rPr lang="en-GB" dirty="0" smtClean="0">
                <a:latin typeface="Comic Sans MS" panose="030F0702030302020204" pitchFamily="66" charset="0"/>
              </a:rPr>
              <a:t>What are her actions and her expressions? What does she say? How does she say it? </a:t>
            </a:r>
          </a:p>
        </p:txBody>
      </p:sp>
      <p:sp>
        <p:nvSpPr>
          <p:cNvPr id="3" name="Rectangle 2"/>
          <p:cNvSpPr/>
          <p:nvPr/>
        </p:nvSpPr>
        <p:spPr>
          <a:xfrm>
            <a:off x="9434946" y="3487894"/>
            <a:ext cx="2653146" cy="2308324"/>
          </a:xfrm>
          <a:prstGeom prst="rect">
            <a:avLst/>
          </a:prstGeom>
        </p:spPr>
        <p:txBody>
          <a:bodyPr wrap="square">
            <a:spAutoFit/>
          </a:bodyPr>
          <a:lstStyle/>
          <a:p>
            <a:r>
              <a:rPr lang="en-GB" dirty="0" smtClean="0">
                <a:latin typeface="Comic Sans MS" panose="030F0702030302020204" pitchFamily="66" charset="0"/>
              </a:rPr>
              <a:t>Next, focus </a:t>
            </a:r>
            <a:r>
              <a:rPr lang="en-GB" dirty="0">
                <a:latin typeface="Comic Sans MS" panose="030F0702030302020204" pitchFamily="66" charset="0"/>
              </a:rPr>
              <a:t>on </a:t>
            </a:r>
            <a:r>
              <a:rPr lang="en-GB" dirty="0" smtClean="0">
                <a:latin typeface="Comic Sans MS" panose="030F0702030302020204" pitchFamily="66" charset="0"/>
              </a:rPr>
              <a:t>Mr Twit. </a:t>
            </a:r>
          </a:p>
          <a:p>
            <a:endParaRPr lang="en-GB" dirty="0">
              <a:latin typeface="Comic Sans MS" panose="030F0702030302020204" pitchFamily="66" charset="0"/>
            </a:endParaRPr>
          </a:p>
          <a:p>
            <a:r>
              <a:rPr lang="en-GB" dirty="0" smtClean="0">
                <a:latin typeface="Comic Sans MS" panose="030F0702030302020204" pitchFamily="66" charset="0"/>
              </a:rPr>
              <a:t>What </a:t>
            </a:r>
            <a:r>
              <a:rPr lang="en-GB" dirty="0">
                <a:latin typeface="Comic Sans MS" panose="030F0702030302020204" pitchFamily="66" charset="0"/>
              </a:rPr>
              <a:t>are his actions and his expressions? What does he say? How does he say it? </a:t>
            </a:r>
          </a:p>
          <a:p>
            <a:endParaRPr lang="en-GB" dirty="0">
              <a:latin typeface="Comic Sans MS" panose="030F0702030302020204" pitchFamily="66" charset="0"/>
            </a:endParaRPr>
          </a:p>
        </p:txBody>
      </p:sp>
      <p:sp>
        <p:nvSpPr>
          <p:cNvPr id="5" name="Rectangle 4"/>
          <p:cNvSpPr/>
          <p:nvPr/>
        </p:nvSpPr>
        <p:spPr>
          <a:xfrm>
            <a:off x="175360" y="5765861"/>
            <a:ext cx="8698215" cy="523220"/>
          </a:xfrm>
          <a:prstGeom prst="rect">
            <a:avLst/>
          </a:prstGeom>
        </p:spPr>
        <p:txBody>
          <a:bodyPr wrap="none">
            <a:spAutoFit/>
          </a:bodyPr>
          <a:lstStyle/>
          <a:p>
            <a:r>
              <a:rPr lang="en-GB" sz="2800" dirty="0">
                <a:latin typeface="Comic Sans MS" panose="030F0702030302020204" pitchFamily="66" charset="0"/>
                <a:hlinkClick r:id="rId4"/>
              </a:rPr>
              <a:t>https://www.youtube.com/watch?v=eWvyB-QvbVA</a:t>
            </a:r>
            <a:endParaRPr lang="en-GB" sz="2800" dirty="0">
              <a:latin typeface="Comic Sans MS" panose="030F0702030302020204" pitchFamily="66" charset="0"/>
            </a:endParaRPr>
          </a:p>
        </p:txBody>
      </p:sp>
    </p:spTree>
    <p:extLst>
      <p:ext uri="{BB962C8B-B14F-4D97-AF65-F5344CB8AC3E}">
        <p14:creationId xmlns:p14="http://schemas.microsoft.com/office/powerpoint/2010/main" val="4242985211"/>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The Twit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07337" y="180110"/>
            <a:ext cx="4589054" cy="289560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623453" y="789710"/>
            <a:ext cx="4779819" cy="5293757"/>
          </a:xfrm>
          <a:prstGeom prst="rect">
            <a:avLst/>
          </a:prstGeom>
          <a:noFill/>
        </p:spPr>
        <p:txBody>
          <a:bodyPr wrap="square" rtlCol="0">
            <a:spAutoFit/>
          </a:bodyPr>
          <a:lstStyle/>
          <a:p>
            <a:r>
              <a:rPr lang="en-GB" sz="2000" dirty="0" smtClean="0">
                <a:latin typeface="Comic Sans MS" panose="030F0702030302020204" pitchFamily="66" charset="0"/>
              </a:rPr>
              <a:t>Brainstorm, mind map or plan after watching the clip. What do you want the characters to say? </a:t>
            </a:r>
            <a:r>
              <a:rPr lang="en-GB" sz="2000" b="1" dirty="0" smtClean="0">
                <a:latin typeface="Comic Sans MS" panose="030F0702030302020204" pitchFamily="66" charset="0"/>
              </a:rPr>
              <a:t>How</a:t>
            </a:r>
            <a:r>
              <a:rPr lang="en-GB" sz="2000" dirty="0" smtClean="0">
                <a:latin typeface="Comic Sans MS" panose="030F0702030302020204" pitchFamily="66" charset="0"/>
              </a:rPr>
              <a:t> do they say what they say (adverbs)? You only need to write key words and phrases, but you may wish to practise some speech sentences on a whiteboard too!</a:t>
            </a:r>
          </a:p>
          <a:p>
            <a:endParaRPr lang="en-GB" sz="2000" dirty="0">
              <a:latin typeface="Comic Sans MS" panose="030F0702030302020204" pitchFamily="66" charset="0"/>
            </a:endParaRPr>
          </a:p>
          <a:p>
            <a:r>
              <a:rPr lang="en-GB" sz="2000" dirty="0" smtClean="0">
                <a:latin typeface="Comic Sans MS" panose="030F0702030302020204" pitchFamily="66" charset="0"/>
              </a:rPr>
              <a:t>Remember to convey the character and bring the action forward!</a:t>
            </a:r>
          </a:p>
          <a:p>
            <a:endParaRPr lang="en-GB" sz="2000" dirty="0" smtClean="0">
              <a:latin typeface="Comic Sans MS" panose="030F0702030302020204" pitchFamily="66" charset="0"/>
            </a:endParaRPr>
          </a:p>
          <a:p>
            <a:r>
              <a:rPr lang="en-GB" sz="2000" dirty="0" smtClean="0">
                <a:latin typeface="Comic Sans MS" panose="030F0702030302020204" pitchFamily="66" charset="0"/>
              </a:rPr>
              <a:t>Remember that you want to </a:t>
            </a:r>
            <a:r>
              <a:rPr lang="en-GB" sz="2000" b="1" dirty="0" smtClean="0">
                <a:latin typeface="Comic Sans MS" panose="030F0702030302020204" pitchFamily="66" charset="0"/>
              </a:rPr>
              <a:t>engage the reader </a:t>
            </a:r>
            <a:r>
              <a:rPr lang="en-GB" sz="2000" dirty="0" smtClean="0">
                <a:latin typeface="Comic Sans MS" panose="030F0702030302020204" pitchFamily="66" charset="0"/>
              </a:rPr>
              <a:t>and make your writing interesting to read, so you need to think about your vocabulary choices as well as your cohesive devices.</a:t>
            </a:r>
          </a:p>
          <a:p>
            <a:endParaRPr lang="en-GB" dirty="0"/>
          </a:p>
        </p:txBody>
      </p:sp>
      <p:pic>
        <p:nvPicPr>
          <p:cNvPr id="6" name="Picture 5"/>
          <p:cNvPicPr>
            <a:picLocks noChangeAspect="1"/>
          </p:cNvPicPr>
          <p:nvPr/>
        </p:nvPicPr>
        <p:blipFill>
          <a:blip r:embed="rId3"/>
          <a:stretch>
            <a:fillRect/>
          </a:stretch>
        </p:blipFill>
        <p:spPr>
          <a:xfrm>
            <a:off x="6746874" y="3200401"/>
            <a:ext cx="4709981" cy="3338945"/>
          </a:xfrm>
          <a:prstGeom prst="rect">
            <a:avLst/>
          </a:prstGeom>
        </p:spPr>
      </p:pic>
    </p:spTree>
    <p:extLst>
      <p:ext uri="{BB962C8B-B14F-4D97-AF65-F5344CB8AC3E}">
        <p14:creationId xmlns:p14="http://schemas.microsoft.com/office/powerpoint/2010/main" val="364638230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Ima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461375" y="656864"/>
            <a:ext cx="2892425" cy="1414463"/>
          </a:xfrm>
          <a:prstGeom prst="rect">
            <a:avLst/>
          </a:prstGeom>
          <a:noFill/>
          <a:extLst>
            <a:ext uri="{909E8E84-426E-40DD-AFC4-6F175D3DCCD1}">
              <a14:hiddenFill xmlns:a14="http://schemas.microsoft.com/office/drawing/2010/main">
                <a:solidFill>
                  <a:srgbClr val="FFFFFF"/>
                </a:solidFill>
              </a14:hiddenFill>
            </a:ext>
          </a:extLst>
        </p:spPr>
      </p:pic>
      <p:pic>
        <p:nvPicPr>
          <p:cNvPr id="2049" name="Picture 1" descr="Imag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61375" y="2601770"/>
            <a:ext cx="2884488" cy="1817687"/>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5" name="Rectangle 4"/>
          <p:cNvSpPr>
            <a:spLocks noChangeArrowheads="1"/>
          </p:cNvSpPr>
          <p:nvPr/>
        </p:nvSpPr>
        <p:spPr bwMode="auto">
          <a:xfrm rot="10800000" flipV="1">
            <a:off x="374070" y="726137"/>
            <a:ext cx="7550729" cy="36933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b="0" i="0" u="none" strike="noStrike" cap="none" normalizeH="0" baseline="0" dirty="0" smtClean="0">
                <a:ln>
                  <a:noFill/>
                </a:ln>
                <a:solidFill>
                  <a:srgbClr val="000000"/>
                </a:solidFill>
                <a:effectLst/>
                <a:latin typeface="Comic Sans MS" panose="030F0702030302020204" pitchFamily="66" charset="0"/>
                <a:ea typeface="Times New Roman" panose="02020603050405020304" pitchFamily="18" charset="0"/>
              </a:rPr>
              <a:t>Mrs Twit waited until Mr Twit had eaten the whole plateful. Then she said, “You want to know why your spaghetti was squishy?”</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0" i="0" u="none" strike="noStrike" cap="none" normalizeH="0" baseline="0" dirty="0" smtClean="0">
              <a:ln>
                <a:noFill/>
              </a:ln>
              <a:solidFill>
                <a:schemeClr val="tx1"/>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b="0" i="0" u="none" strike="noStrike" cap="none" normalizeH="0" baseline="0" dirty="0" smtClean="0">
                <a:ln>
                  <a:noFill/>
                </a:ln>
                <a:solidFill>
                  <a:srgbClr val="000000"/>
                </a:solidFill>
                <a:effectLst/>
                <a:latin typeface="Comic Sans MS" panose="030F0702030302020204" pitchFamily="66" charset="0"/>
                <a:ea typeface="Times New Roman" panose="02020603050405020304" pitchFamily="18" charset="0"/>
              </a:rPr>
              <a:t>Mr Twit wiped the tomato sauce from his beard with a corner of the tablecloth. </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b="0" i="0" u="none" strike="noStrike" cap="none" normalizeH="0" baseline="0" dirty="0" smtClean="0">
                <a:ln>
                  <a:noFill/>
                </a:ln>
                <a:solidFill>
                  <a:srgbClr val="000000"/>
                </a:solidFill>
                <a:effectLst/>
                <a:latin typeface="Comic Sans MS" panose="030F0702030302020204" pitchFamily="66" charset="0"/>
                <a:ea typeface="Times New Roman" panose="02020603050405020304" pitchFamily="18" charset="0"/>
              </a:rPr>
              <a:t>“Why?” he said.</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0" i="0" u="none" strike="noStrike" cap="none" normalizeH="0" baseline="0" dirty="0" smtClean="0">
              <a:ln>
                <a:noFill/>
              </a:ln>
              <a:solidFill>
                <a:schemeClr val="tx1"/>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r>
              <a:rPr lang="en-GB" altLang="en-US" dirty="0" smtClean="0">
                <a:solidFill>
                  <a:srgbClr val="000000"/>
                </a:solidFill>
                <a:latin typeface="Comic Sans MS" panose="030F0702030302020204" pitchFamily="66" charset="0"/>
                <a:ea typeface="Times New Roman" panose="02020603050405020304" pitchFamily="18" charset="0"/>
              </a:rPr>
              <a:t>“</a:t>
            </a:r>
            <a:r>
              <a:rPr kumimoji="0" lang="en-GB" altLang="en-US" b="0" i="0" u="none" strike="noStrike" cap="none" normalizeH="0" baseline="0" dirty="0" smtClean="0">
                <a:ln>
                  <a:noFill/>
                </a:ln>
                <a:solidFill>
                  <a:srgbClr val="000000"/>
                </a:solidFill>
                <a:effectLst/>
                <a:latin typeface="Comic Sans MS" panose="030F0702030302020204" pitchFamily="66" charset="0"/>
                <a:ea typeface="Times New Roman" panose="02020603050405020304" pitchFamily="18" charset="0"/>
              </a:rPr>
              <a:t>And why it had a nasty bitter taste?” </a:t>
            </a:r>
          </a:p>
          <a:p>
            <a:pPr marL="0" marR="0" lvl="0" indent="0" algn="l" defTabSz="914400" rtl="0" eaLnBrk="0" fontAlgn="base" latinLnBrk="0" hangingPunct="0">
              <a:lnSpc>
                <a:spcPct val="100000"/>
              </a:lnSpc>
              <a:spcBef>
                <a:spcPct val="0"/>
              </a:spcBef>
              <a:spcAft>
                <a:spcPct val="0"/>
              </a:spcAft>
              <a:buClrTx/>
              <a:buSzTx/>
              <a:buFontTx/>
              <a:buNone/>
              <a:tabLst/>
            </a:pPr>
            <a:endParaRPr lang="en-GB" altLang="en-US" dirty="0">
              <a:solidFill>
                <a:srgbClr val="000000"/>
              </a:solidFill>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b="0" i="0" u="none" strike="noStrike" cap="none" normalizeH="0" baseline="0" dirty="0" smtClean="0">
                <a:ln>
                  <a:noFill/>
                </a:ln>
                <a:solidFill>
                  <a:srgbClr val="000000"/>
                </a:solidFill>
                <a:effectLst/>
                <a:latin typeface="Comic Sans MS" panose="030F0702030302020204" pitchFamily="66" charset="0"/>
                <a:ea typeface="Times New Roman" panose="02020603050405020304" pitchFamily="18" charset="0"/>
              </a:rPr>
              <a:t>“Why?” he said.</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0" i="0" u="none" strike="noStrike" cap="none" normalizeH="0" baseline="0" dirty="0" smtClean="0">
              <a:ln>
                <a:noFill/>
              </a:ln>
              <a:solidFill>
                <a:schemeClr val="tx1"/>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r>
              <a:rPr lang="en-GB" altLang="en-US" dirty="0" smtClean="0">
                <a:solidFill>
                  <a:srgbClr val="000000"/>
                </a:solidFill>
                <a:latin typeface="Comic Sans MS" panose="030F0702030302020204" pitchFamily="66" charset="0"/>
                <a:ea typeface="Times New Roman" panose="02020603050405020304" pitchFamily="18" charset="0"/>
              </a:rPr>
              <a:t>“</a:t>
            </a:r>
            <a:r>
              <a:rPr kumimoji="0" lang="en-GB" altLang="en-US" b="0" i="0" u="none" strike="noStrike" cap="none" normalizeH="0" baseline="0" dirty="0" smtClean="0">
                <a:ln>
                  <a:noFill/>
                </a:ln>
                <a:solidFill>
                  <a:srgbClr val="000000"/>
                </a:solidFill>
                <a:effectLst/>
                <a:latin typeface="Comic Sans MS" panose="030F0702030302020204" pitchFamily="66" charset="0"/>
                <a:ea typeface="Times New Roman" panose="02020603050405020304" pitchFamily="18" charset="0"/>
              </a:rPr>
              <a:t>Because it was </a:t>
            </a:r>
            <a:r>
              <a:rPr kumimoji="0" lang="en-GB" altLang="en-US" b="0" i="1" u="none" strike="noStrike" cap="none" normalizeH="0" baseline="0" dirty="0" smtClean="0">
                <a:ln>
                  <a:noFill/>
                </a:ln>
                <a:solidFill>
                  <a:srgbClr val="000000"/>
                </a:solidFill>
                <a:effectLst/>
                <a:latin typeface="Comic Sans MS" panose="030F0702030302020204" pitchFamily="66" charset="0"/>
                <a:ea typeface="Times New Roman" panose="02020603050405020304" pitchFamily="18" charset="0"/>
              </a:rPr>
              <a:t>worms</a:t>
            </a:r>
            <a:r>
              <a:rPr kumimoji="0" lang="en-GB" altLang="en-US" b="0" i="0" u="none" strike="noStrike" cap="none" normalizeH="0" baseline="0" dirty="0" smtClean="0">
                <a:ln>
                  <a:noFill/>
                </a:ln>
                <a:solidFill>
                  <a:srgbClr val="000000"/>
                </a:solidFill>
                <a:effectLst/>
                <a:latin typeface="Comic Sans MS" panose="030F0702030302020204" pitchFamily="66" charset="0"/>
                <a:ea typeface="Times New Roman" panose="02020603050405020304" pitchFamily="18" charset="0"/>
              </a:rPr>
              <a:t>!” cried Mrs Twit, clapping her hands and stamping her feet on the floor and rocking with horrible laughter.</a:t>
            </a:r>
            <a:endParaRPr kumimoji="0" lang="en-GB" altLang="en-US" sz="1200" b="0" i="0" u="none" strike="noStrike" cap="none" normalizeH="0" baseline="0" dirty="0" smtClean="0">
              <a:ln>
                <a:noFill/>
              </a:ln>
              <a:solidFill>
                <a:schemeClr val="tx1"/>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dirty="0" smtClean="0">
              <a:ln>
                <a:noFill/>
              </a:ln>
              <a:solidFill>
                <a:schemeClr val="tx1"/>
              </a:solidFill>
              <a:effectLst/>
              <a:latin typeface="Arial" panose="020B0604020202020204" pitchFamily="34" charset="0"/>
            </a:endParaRPr>
          </a:p>
        </p:txBody>
      </p:sp>
      <p:sp>
        <p:nvSpPr>
          <p:cNvPr id="6" name="Rectangle 5"/>
          <p:cNvSpPr>
            <a:spLocks noChangeArrowheads="1"/>
          </p:cNvSpPr>
          <p:nvPr/>
        </p:nvSpPr>
        <p:spPr bwMode="auto">
          <a:xfrm>
            <a:off x="0" y="4572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9" name="Rounded Rectangle 8"/>
          <p:cNvSpPr/>
          <p:nvPr/>
        </p:nvSpPr>
        <p:spPr>
          <a:xfrm>
            <a:off x="1975859" y="4688392"/>
            <a:ext cx="3560623" cy="1939085"/>
          </a:xfrm>
          <a:prstGeom prst="roundRect">
            <a:avLst/>
          </a:prstGeom>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solidFill>
                  <a:sysClr val="windowText" lastClr="000000"/>
                </a:solidFill>
              </a:rPr>
              <a:t>This is the original ‘reveal’ from The Twits. You should notice that each piece of speech from a new speaker is on the new line.</a:t>
            </a:r>
            <a:endParaRPr lang="en-GB" dirty="0">
              <a:solidFill>
                <a:sysClr val="windowText" lastClr="000000"/>
              </a:solidFill>
            </a:endParaRPr>
          </a:p>
        </p:txBody>
      </p:sp>
      <p:sp>
        <p:nvSpPr>
          <p:cNvPr id="10" name="Rounded Rectangle 9"/>
          <p:cNvSpPr/>
          <p:nvPr/>
        </p:nvSpPr>
        <p:spPr>
          <a:xfrm>
            <a:off x="5932920" y="4688392"/>
            <a:ext cx="5056909" cy="1939085"/>
          </a:xfrm>
          <a:prstGeom prst="roundRect">
            <a:avLst/>
          </a:prstGeom>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solidFill>
                  <a:sysClr val="windowText" lastClr="000000"/>
                </a:solidFill>
              </a:rPr>
              <a:t>We could still improve and extend this text! Roald Dahl has used said </a:t>
            </a:r>
            <a:r>
              <a:rPr lang="en-GB" b="1" dirty="0" smtClean="0">
                <a:solidFill>
                  <a:sysClr val="windowText" lastClr="000000"/>
                </a:solidFill>
              </a:rPr>
              <a:t>THREE TIMES!</a:t>
            </a:r>
          </a:p>
          <a:p>
            <a:pPr algn="ctr"/>
            <a:r>
              <a:rPr lang="en-GB" dirty="0" smtClean="0">
                <a:solidFill>
                  <a:sysClr val="windowText" lastClr="000000"/>
                </a:solidFill>
              </a:rPr>
              <a:t>We could use a ‘Speech Sandwich’ to extend the text and add detail. </a:t>
            </a:r>
          </a:p>
          <a:p>
            <a:pPr algn="ctr"/>
            <a:r>
              <a:rPr lang="en-GB" dirty="0" smtClean="0">
                <a:solidFill>
                  <a:sysClr val="windowText" lastClr="000000"/>
                </a:solidFill>
              </a:rPr>
              <a:t>What are the characters doing? How are they saying things? What’s going on around them?</a:t>
            </a:r>
            <a:endParaRPr lang="en-GB" dirty="0">
              <a:solidFill>
                <a:sysClr val="windowText" lastClr="000000"/>
              </a:solidFill>
            </a:endParaRPr>
          </a:p>
        </p:txBody>
      </p:sp>
      <p:sp>
        <p:nvSpPr>
          <p:cNvPr id="11" name="Bent Arrow 10"/>
          <p:cNvSpPr/>
          <p:nvPr/>
        </p:nvSpPr>
        <p:spPr>
          <a:xfrm rot="16200000">
            <a:off x="666605" y="4764592"/>
            <a:ext cx="1385455" cy="1233054"/>
          </a:xfrm>
          <a:prstGeom prst="bentArrow">
            <a:avLst/>
          </a:prstGeom>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Tree>
    <p:extLst>
      <p:ext uri="{BB962C8B-B14F-4D97-AF65-F5344CB8AC3E}">
        <p14:creationId xmlns:p14="http://schemas.microsoft.com/office/powerpoint/2010/main" val="265445395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7314" y="20062"/>
            <a:ext cx="8901545" cy="1325563"/>
          </a:xfrm>
        </p:spPr>
        <p:txBody>
          <a:bodyPr>
            <a:normAutofit/>
          </a:bodyPr>
          <a:lstStyle/>
          <a:p>
            <a:r>
              <a:rPr lang="en-GB" sz="2800" u="sng" dirty="0" smtClean="0">
                <a:latin typeface="Comic Sans MS" panose="030F0702030302020204" pitchFamily="66" charset="0"/>
              </a:rPr>
              <a:t>Can </a:t>
            </a:r>
            <a:r>
              <a:rPr lang="en-GB" sz="2800" u="sng" dirty="0">
                <a:latin typeface="Comic Sans MS" panose="030F0702030302020204" pitchFamily="66" charset="0"/>
              </a:rPr>
              <a:t>I </a:t>
            </a:r>
            <a:r>
              <a:rPr lang="en-GB" sz="2800" u="sng" dirty="0" smtClean="0">
                <a:latin typeface="Comic Sans MS" panose="030F0702030302020204" pitchFamily="66" charset="0"/>
              </a:rPr>
              <a:t>write </a:t>
            </a:r>
            <a:r>
              <a:rPr lang="en-GB" sz="2800" u="sng" dirty="0">
                <a:latin typeface="Comic Sans MS" panose="030F0702030302020204" pitchFamily="66" charset="0"/>
              </a:rPr>
              <a:t>the </a:t>
            </a:r>
            <a:r>
              <a:rPr lang="en-GB" sz="2800" u="sng" dirty="0" smtClean="0">
                <a:latin typeface="Comic Sans MS" panose="030F0702030302020204" pitchFamily="66" charset="0"/>
              </a:rPr>
              <a:t>reveal of the ‘Squiggly </a:t>
            </a:r>
            <a:r>
              <a:rPr lang="en-GB" sz="2800" u="sng" dirty="0">
                <a:latin typeface="Comic Sans MS" panose="030F0702030302020204" pitchFamily="66" charset="0"/>
              </a:rPr>
              <a:t>Spaghetti’ trick using dialogue to convey character and advance action?</a:t>
            </a:r>
          </a:p>
        </p:txBody>
      </p:sp>
      <p:pic>
        <p:nvPicPr>
          <p:cNvPr id="4" name="Picture 3" descr="Ima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354060" y="143195"/>
            <a:ext cx="2630122" cy="1765997"/>
          </a:xfrm>
          <a:prstGeom prst="rect">
            <a:avLst/>
          </a:prstGeom>
          <a:noFill/>
          <a:extLst>
            <a:ext uri="{909E8E84-426E-40DD-AFC4-6F175D3DCCD1}">
              <a14:hiddenFill xmlns:a14="http://schemas.microsoft.com/office/drawing/2010/main">
                <a:solidFill>
                  <a:srgbClr val="FFFFFF"/>
                </a:solidFill>
              </a14:hiddenFill>
            </a:ext>
          </a:extLst>
        </p:spPr>
      </p:pic>
      <p:sp>
        <p:nvSpPr>
          <p:cNvPr id="5" name="Rounded Rectangle 4"/>
          <p:cNvSpPr/>
          <p:nvPr/>
        </p:nvSpPr>
        <p:spPr>
          <a:xfrm>
            <a:off x="177314" y="2920291"/>
            <a:ext cx="3452577" cy="3741733"/>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smtClean="0">
                <a:solidFill>
                  <a:schemeClr val="tx1"/>
                </a:solidFill>
                <a:latin typeface="Comic Sans MS" panose="030F0702030302020204" pitchFamily="66" charset="0"/>
              </a:rPr>
              <a:t>Cohesive Devices</a:t>
            </a:r>
          </a:p>
          <a:p>
            <a:pPr marL="285750" indent="-285750">
              <a:buFont typeface="Arial" panose="020B0604020202020204" pitchFamily="34" charset="0"/>
              <a:buChar char="•"/>
            </a:pPr>
            <a:r>
              <a:rPr lang="en-GB" sz="2000" dirty="0" smtClean="0">
                <a:solidFill>
                  <a:schemeClr val="tx1"/>
                </a:solidFill>
                <a:latin typeface="Comic Sans MS" panose="030F0702030302020204" pitchFamily="66" charset="0"/>
              </a:rPr>
              <a:t>Range of conjunctions</a:t>
            </a:r>
          </a:p>
          <a:p>
            <a:pPr marL="285750" indent="-285750">
              <a:buFont typeface="Arial" panose="020B0604020202020204" pitchFamily="34" charset="0"/>
              <a:buChar char="•"/>
            </a:pPr>
            <a:r>
              <a:rPr lang="en-GB" sz="2000" dirty="0" smtClean="0">
                <a:solidFill>
                  <a:schemeClr val="tx1"/>
                </a:solidFill>
                <a:latin typeface="Comic Sans MS" panose="030F0702030302020204" pitchFamily="66" charset="0"/>
              </a:rPr>
              <a:t>Range of tense types</a:t>
            </a:r>
          </a:p>
          <a:p>
            <a:pPr marL="285750" indent="-285750">
              <a:buFont typeface="Arial" panose="020B0604020202020204" pitchFamily="34" charset="0"/>
              <a:buChar char="•"/>
            </a:pPr>
            <a:r>
              <a:rPr lang="en-GB" sz="2000" dirty="0" smtClean="0">
                <a:solidFill>
                  <a:schemeClr val="tx1"/>
                </a:solidFill>
                <a:latin typeface="Comic Sans MS" panose="030F0702030302020204" pitchFamily="66" charset="0"/>
              </a:rPr>
              <a:t>Range of adverbials for time, place and manner</a:t>
            </a:r>
          </a:p>
          <a:p>
            <a:pPr marL="285750" indent="-285750">
              <a:buFont typeface="Arial" panose="020B0604020202020204" pitchFamily="34" charset="0"/>
              <a:buChar char="•"/>
            </a:pPr>
            <a:r>
              <a:rPr lang="en-GB" sz="2000" dirty="0" smtClean="0">
                <a:solidFill>
                  <a:schemeClr val="tx1"/>
                </a:solidFill>
                <a:latin typeface="Comic Sans MS" panose="030F0702030302020204" pitchFamily="66" charset="0"/>
              </a:rPr>
              <a:t>Range of pronouns and synonyms to avoid repetition (Mrs Twit, the vile hag, she, the old woman)</a:t>
            </a:r>
          </a:p>
        </p:txBody>
      </p:sp>
      <p:sp>
        <p:nvSpPr>
          <p:cNvPr id="3" name="TextBox 2"/>
          <p:cNvSpPr txBox="1"/>
          <p:nvPr/>
        </p:nvSpPr>
        <p:spPr>
          <a:xfrm>
            <a:off x="235191" y="1394294"/>
            <a:ext cx="9049262" cy="1477328"/>
          </a:xfrm>
          <a:prstGeom prst="rect">
            <a:avLst/>
          </a:prstGeom>
          <a:noFill/>
        </p:spPr>
        <p:txBody>
          <a:bodyPr wrap="square" rtlCol="0">
            <a:spAutoFit/>
          </a:bodyPr>
          <a:lstStyle/>
          <a:p>
            <a:r>
              <a:rPr lang="en-GB" dirty="0" smtClean="0">
                <a:latin typeface="Comic Sans MS" panose="030F0702030302020204" pitchFamily="66" charset="0"/>
              </a:rPr>
              <a:t>It is now time to write the </a:t>
            </a:r>
            <a:r>
              <a:rPr lang="en-GB" dirty="0" smtClean="0">
                <a:latin typeface="Comic Sans MS" panose="030F0702030302020204" pitchFamily="66" charset="0"/>
              </a:rPr>
              <a:t>final</a:t>
            </a:r>
            <a:r>
              <a:rPr lang="en-GB" dirty="0" smtClean="0">
                <a:latin typeface="Comic Sans MS" panose="030F0702030302020204" pitchFamily="66" charset="0"/>
              </a:rPr>
              <a:t> </a:t>
            </a:r>
            <a:r>
              <a:rPr lang="en-GB" dirty="0" smtClean="0">
                <a:latin typeface="Comic Sans MS" panose="030F0702030302020204" pitchFamily="66" charset="0"/>
              </a:rPr>
              <a:t>section of the </a:t>
            </a:r>
            <a:r>
              <a:rPr lang="en-GB" dirty="0" smtClean="0">
                <a:latin typeface="Comic Sans MS" panose="030F0702030302020204" pitchFamily="66" charset="0"/>
              </a:rPr>
              <a:t>chapter: the reveal of </a:t>
            </a:r>
            <a:r>
              <a:rPr lang="en-GB" dirty="0" smtClean="0">
                <a:latin typeface="Comic Sans MS" panose="030F0702030302020204" pitchFamily="66" charset="0"/>
              </a:rPr>
              <a:t>the </a:t>
            </a:r>
            <a:r>
              <a:rPr lang="en-GB" dirty="0" smtClean="0">
                <a:latin typeface="Comic Sans MS" panose="030F0702030302020204" pitchFamily="66" charset="0"/>
              </a:rPr>
              <a:t>‘Squiggly </a:t>
            </a:r>
            <a:r>
              <a:rPr lang="en-GB" dirty="0" smtClean="0">
                <a:latin typeface="Comic Sans MS" panose="030F0702030302020204" pitchFamily="66" charset="0"/>
              </a:rPr>
              <a:t>Spaghetti’ trick. Please take your time! You may wish to practise sentences on spare paper or a whiteboard before writing the section out in full.</a:t>
            </a:r>
          </a:p>
          <a:p>
            <a:endParaRPr lang="en-GB" b="1" dirty="0">
              <a:latin typeface="Comic Sans MS" panose="030F0702030302020204" pitchFamily="66" charset="0"/>
            </a:endParaRPr>
          </a:p>
          <a:p>
            <a:r>
              <a:rPr lang="en-GB" b="1" dirty="0" smtClean="0">
                <a:latin typeface="Comic Sans MS" panose="030F0702030302020204" pitchFamily="66" charset="0"/>
              </a:rPr>
              <a:t>Remember to use:</a:t>
            </a:r>
            <a:endParaRPr lang="en-GB" b="1" dirty="0">
              <a:latin typeface="Comic Sans MS" panose="030F0702030302020204" pitchFamily="66" charset="0"/>
            </a:endParaRPr>
          </a:p>
        </p:txBody>
      </p:sp>
      <p:pic>
        <p:nvPicPr>
          <p:cNvPr id="6" name="Picture 5"/>
          <p:cNvPicPr>
            <a:picLocks noChangeAspect="1"/>
          </p:cNvPicPr>
          <p:nvPr/>
        </p:nvPicPr>
        <p:blipFill>
          <a:blip r:embed="rId3"/>
          <a:stretch>
            <a:fillRect/>
          </a:stretch>
        </p:blipFill>
        <p:spPr>
          <a:xfrm>
            <a:off x="8929928" y="3379028"/>
            <a:ext cx="2758618" cy="3172410"/>
          </a:xfrm>
          <a:prstGeom prst="rect">
            <a:avLst/>
          </a:prstGeom>
          <a:ln>
            <a:solidFill>
              <a:schemeClr val="bg1"/>
            </a:solidFill>
          </a:ln>
        </p:spPr>
      </p:pic>
      <p:pic>
        <p:nvPicPr>
          <p:cNvPr id="7" name="Picture 6"/>
          <p:cNvPicPr>
            <a:picLocks noChangeAspect="1"/>
          </p:cNvPicPr>
          <p:nvPr/>
        </p:nvPicPr>
        <p:blipFill>
          <a:blip r:embed="rId4"/>
          <a:stretch>
            <a:fillRect/>
          </a:stretch>
        </p:blipFill>
        <p:spPr>
          <a:xfrm>
            <a:off x="3769105" y="3068419"/>
            <a:ext cx="4725973" cy="3350282"/>
          </a:xfrm>
          <a:prstGeom prst="rect">
            <a:avLst/>
          </a:prstGeom>
        </p:spPr>
      </p:pic>
      <p:sp>
        <p:nvSpPr>
          <p:cNvPr id="8" name="Rounded Rectangle 7"/>
          <p:cNvSpPr/>
          <p:nvPr/>
        </p:nvSpPr>
        <p:spPr>
          <a:xfrm>
            <a:off x="8634292" y="2754037"/>
            <a:ext cx="3349890" cy="3907987"/>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smtClean="0">
                <a:solidFill>
                  <a:sysClr val="windowText" lastClr="000000"/>
                </a:solidFill>
                <a:latin typeface="Comic Sans MS" panose="030F0702030302020204" pitchFamily="66" charset="0"/>
              </a:rPr>
              <a:t>Speech Sandwich</a:t>
            </a:r>
          </a:p>
          <a:p>
            <a:pPr algn="ctr"/>
            <a:endParaRPr lang="en-GB" dirty="0">
              <a:solidFill>
                <a:sysClr val="windowText" lastClr="000000"/>
              </a:solidFill>
              <a:latin typeface="Comic Sans MS" panose="030F0702030302020204" pitchFamily="66" charset="0"/>
            </a:endParaRPr>
          </a:p>
          <a:p>
            <a:pPr algn="ctr"/>
            <a:endParaRPr lang="en-GB" dirty="0" smtClean="0">
              <a:solidFill>
                <a:sysClr val="windowText" lastClr="000000"/>
              </a:solidFill>
              <a:latin typeface="Comic Sans MS" panose="030F0702030302020204" pitchFamily="66" charset="0"/>
            </a:endParaRPr>
          </a:p>
          <a:p>
            <a:pPr algn="ctr"/>
            <a:endParaRPr lang="en-GB" dirty="0">
              <a:solidFill>
                <a:sysClr val="windowText" lastClr="000000"/>
              </a:solidFill>
              <a:latin typeface="Comic Sans MS" panose="030F0702030302020204" pitchFamily="66" charset="0"/>
            </a:endParaRPr>
          </a:p>
          <a:p>
            <a:pPr algn="ctr"/>
            <a:endParaRPr lang="en-GB" dirty="0" smtClean="0">
              <a:solidFill>
                <a:sysClr val="windowText" lastClr="000000"/>
              </a:solidFill>
              <a:latin typeface="Comic Sans MS" panose="030F0702030302020204" pitchFamily="66" charset="0"/>
            </a:endParaRPr>
          </a:p>
          <a:p>
            <a:pPr algn="ctr"/>
            <a:endParaRPr lang="en-GB" dirty="0">
              <a:solidFill>
                <a:sysClr val="windowText" lastClr="000000"/>
              </a:solidFill>
              <a:latin typeface="Comic Sans MS" panose="030F0702030302020204" pitchFamily="66" charset="0"/>
            </a:endParaRPr>
          </a:p>
          <a:p>
            <a:pPr algn="ctr"/>
            <a:endParaRPr lang="en-GB" dirty="0" smtClean="0">
              <a:solidFill>
                <a:sysClr val="windowText" lastClr="000000"/>
              </a:solidFill>
              <a:latin typeface="Comic Sans MS" panose="030F0702030302020204" pitchFamily="66" charset="0"/>
            </a:endParaRPr>
          </a:p>
          <a:p>
            <a:pPr algn="ctr"/>
            <a:endParaRPr lang="en-GB" dirty="0">
              <a:solidFill>
                <a:sysClr val="windowText" lastClr="000000"/>
              </a:solidFill>
              <a:latin typeface="Comic Sans MS" panose="030F0702030302020204" pitchFamily="66" charset="0"/>
            </a:endParaRPr>
          </a:p>
          <a:p>
            <a:pPr algn="ctr"/>
            <a:endParaRPr lang="en-GB" dirty="0" smtClean="0">
              <a:solidFill>
                <a:sysClr val="windowText" lastClr="000000"/>
              </a:solidFill>
              <a:latin typeface="Comic Sans MS" panose="030F0702030302020204" pitchFamily="66" charset="0"/>
            </a:endParaRPr>
          </a:p>
          <a:p>
            <a:pPr algn="ctr"/>
            <a:endParaRPr lang="en-GB" dirty="0">
              <a:solidFill>
                <a:sysClr val="windowText" lastClr="000000"/>
              </a:solidFill>
              <a:latin typeface="Comic Sans MS" panose="030F0702030302020204" pitchFamily="66" charset="0"/>
            </a:endParaRPr>
          </a:p>
          <a:p>
            <a:pPr algn="ctr"/>
            <a:endParaRPr lang="en-GB" dirty="0" smtClean="0">
              <a:solidFill>
                <a:sysClr val="windowText" lastClr="000000"/>
              </a:solidFill>
              <a:latin typeface="Comic Sans MS" panose="030F0702030302020204" pitchFamily="66" charset="0"/>
            </a:endParaRPr>
          </a:p>
          <a:p>
            <a:pPr algn="ctr"/>
            <a:endParaRPr lang="en-GB" dirty="0">
              <a:solidFill>
                <a:sysClr val="windowText" lastClr="000000"/>
              </a:solidFill>
              <a:latin typeface="Comic Sans MS" panose="030F0702030302020204" pitchFamily="66" charset="0"/>
            </a:endParaRPr>
          </a:p>
        </p:txBody>
      </p:sp>
    </p:spTree>
    <p:extLst>
      <p:ext uri="{BB962C8B-B14F-4D97-AF65-F5344CB8AC3E}">
        <p14:creationId xmlns:p14="http://schemas.microsoft.com/office/powerpoint/2010/main" val="290254366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43346" y="0"/>
            <a:ext cx="10515600" cy="1325563"/>
          </a:xfrm>
        </p:spPr>
        <p:txBody>
          <a:bodyPr>
            <a:normAutofit/>
          </a:bodyPr>
          <a:lstStyle/>
          <a:p>
            <a:r>
              <a:rPr lang="en-GB" sz="4000" b="1" dirty="0" smtClean="0">
                <a:latin typeface="Comic Sans MS" panose="030F0702030302020204" pitchFamily="66" charset="0"/>
              </a:rPr>
              <a:t>Additional Activity!</a:t>
            </a:r>
            <a:endParaRPr lang="en-GB" sz="4000" b="1" dirty="0">
              <a:latin typeface="Comic Sans MS" panose="030F0702030302020204" pitchFamily="66" charset="0"/>
            </a:endParaRPr>
          </a:p>
        </p:txBody>
      </p:sp>
      <p:sp>
        <p:nvSpPr>
          <p:cNvPr id="4" name="TextBox 3"/>
          <p:cNvSpPr txBox="1"/>
          <p:nvPr/>
        </p:nvSpPr>
        <p:spPr>
          <a:xfrm>
            <a:off x="443346" y="1107811"/>
            <a:ext cx="7564581" cy="4708981"/>
          </a:xfrm>
          <a:prstGeom prst="rect">
            <a:avLst/>
          </a:prstGeom>
          <a:noFill/>
        </p:spPr>
        <p:txBody>
          <a:bodyPr wrap="square" rtlCol="0">
            <a:spAutoFit/>
          </a:bodyPr>
          <a:lstStyle/>
          <a:p>
            <a:r>
              <a:rPr lang="en-GB" sz="2000" dirty="0" smtClean="0">
                <a:latin typeface="Comic Sans MS" panose="030F0702030302020204" pitchFamily="66" charset="0"/>
              </a:rPr>
              <a:t>If you have enjoyed writing the chapter, Squiggly Spaghetti, then a bonus activity you could complete next week (over a number of days) may be to write your own missing chapter based on </a:t>
            </a:r>
            <a:r>
              <a:rPr lang="en-GB" sz="2000" b="1" dirty="0" smtClean="0">
                <a:latin typeface="Comic Sans MS" panose="030F0702030302020204" pitchFamily="66" charset="0"/>
              </a:rPr>
              <a:t>Mr Twit’s revenge! </a:t>
            </a:r>
          </a:p>
          <a:p>
            <a:endParaRPr lang="en-GB" sz="2000" dirty="0">
              <a:latin typeface="Comic Sans MS" panose="030F0702030302020204" pitchFamily="66" charset="0"/>
            </a:endParaRPr>
          </a:p>
          <a:p>
            <a:r>
              <a:rPr lang="en-GB" sz="2000" dirty="0" smtClean="0">
                <a:latin typeface="Comic Sans MS" panose="030F0702030302020204" pitchFamily="66" charset="0"/>
              </a:rPr>
              <a:t>You can follow the same structure as the work this week, and you could focus on Mr Twit getting his revenge through his own disgusting meal.</a:t>
            </a:r>
          </a:p>
          <a:p>
            <a:endParaRPr lang="en-GB" sz="2000" dirty="0">
              <a:latin typeface="Comic Sans MS" panose="030F0702030302020204" pitchFamily="66" charset="0"/>
            </a:endParaRPr>
          </a:p>
          <a:p>
            <a:r>
              <a:rPr lang="en-GB" sz="2000" dirty="0" smtClean="0">
                <a:latin typeface="Comic Sans MS" panose="030F0702030302020204" pitchFamily="66" charset="0"/>
              </a:rPr>
              <a:t>Use the planning template on the website if you wish, or use your own post-it planning to make notes about the key sections of the chapter: character description </a:t>
            </a:r>
            <a:r>
              <a:rPr lang="en-GB" sz="2000" dirty="0">
                <a:latin typeface="Comic Sans MS" panose="030F0702030302020204" pitchFamily="66" charset="0"/>
              </a:rPr>
              <a:t>of Mr </a:t>
            </a:r>
            <a:r>
              <a:rPr lang="en-GB" sz="2000" dirty="0" smtClean="0">
                <a:latin typeface="Comic Sans MS" panose="030F0702030302020204" pitchFamily="66" charset="0"/>
              </a:rPr>
              <a:t>Twit; setting up the trick; playing the trick on Mrs Twit (dialogue to convey character and advance action), and the reveal of the trick </a:t>
            </a:r>
            <a:r>
              <a:rPr lang="en-GB" sz="2000" dirty="0">
                <a:latin typeface="Comic Sans MS" panose="030F0702030302020204" pitchFamily="66" charset="0"/>
              </a:rPr>
              <a:t>(dialogue to convey character and advance action</a:t>
            </a:r>
            <a:r>
              <a:rPr lang="en-GB" sz="2000" dirty="0" smtClean="0">
                <a:latin typeface="Comic Sans MS" panose="030F0702030302020204" pitchFamily="66" charset="0"/>
              </a:rPr>
              <a:t>).</a:t>
            </a:r>
          </a:p>
        </p:txBody>
      </p:sp>
      <p:pic>
        <p:nvPicPr>
          <p:cNvPr id="5" name="Picture 4"/>
          <p:cNvPicPr>
            <a:picLocks noChangeAspect="1"/>
          </p:cNvPicPr>
          <p:nvPr/>
        </p:nvPicPr>
        <p:blipFill>
          <a:blip r:embed="rId2"/>
          <a:stretch>
            <a:fillRect/>
          </a:stretch>
        </p:blipFill>
        <p:spPr>
          <a:xfrm>
            <a:off x="8862578" y="662781"/>
            <a:ext cx="2678257" cy="3107298"/>
          </a:xfrm>
          <a:prstGeom prst="rect">
            <a:avLst/>
          </a:prstGeom>
        </p:spPr>
      </p:pic>
      <p:pic>
        <p:nvPicPr>
          <p:cNvPr id="1026" name="Picture 2" descr="Chapter summarie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22802" y="4017818"/>
            <a:ext cx="3853007" cy="22296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0490728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1110</TotalTime>
  <Words>2495</Words>
  <Application>Microsoft Office PowerPoint</Application>
  <PresentationFormat>Widescreen</PresentationFormat>
  <Paragraphs>220</Paragraphs>
  <Slides>30</Slides>
  <Notes>0</Notes>
  <HiddenSlides>0</HiddenSlides>
  <MMClips>6</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30</vt:i4>
      </vt:variant>
    </vt:vector>
  </HeadingPairs>
  <TitlesOfParts>
    <vt:vector size="36" baseType="lpstr">
      <vt:lpstr>Arial</vt:lpstr>
      <vt:lpstr>Calibri</vt:lpstr>
      <vt:lpstr>Calibri Light</vt:lpstr>
      <vt:lpstr>Comic Sans MS</vt:lpstr>
      <vt:lpstr>Times New Roman</vt:lpstr>
      <vt:lpstr>Office Theme</vt:lpstr>
      <vt:lpstr>PowerPoint Presentation</vt:lpstr>
      <vt:lpstr>Noun hunt – How many nouns can you think of linked to Mrs Twit?</vt:lpstr>
      <vt:lpstr>Noun hunt – How many nouns can you think of linked to Mrs Twit?</vt:lpstr>
      <vt:lpstr>PowerPoint Presentation</vt:lpstr>
      <vt:lpstr>PowerPoint Presentation</vt:lpstr>
      <vt:lpstr>PowerPoint Presentation</vt:lpstr>
      <vt:lpstr>Day 1 – The Twits  Can I write a character description?</vt:lpstr>
      <vt:lpstr>Day 2 – The Twits  Can I plan and write the plotting of a trick?</vt:lpstr>
      <vt:lpstr>PowerPoint Presentation</vt:lpstr>
      <vt:lpstr>PowerPoint Presentation</vt:lpstr>
      <vt:lpstr>PowerPoint Presentation</vt:lpstr>
      <vt:lpstr>PowerPoint Presentation</vt:lpstr>
      <vt:lpstr>Day 2 - Twits  Can I plan and write the plotting of a trick?</vt:lpstr>
      <vt:lpstr>Day 3 – The Twits  Can I plan the ‘Squiggly Spaghetti’ trick using dialogue to convey character and advance action?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Day 4  </vt:lpstr>
      <vt:lpstr>Can I write the ‘Squiggly Spaghetti’ trick using dialogue to convey character and advance action?</vt:lpstr>
      <vt:lpstr>PowerPoint Presentation</vt:lpstr>
      <vt:lpstr>PowerPoint Presentation</vt:lpstr>
      <vt:lpstr>PowerPoint Presentation</vt:lpstr>
      <vt:lpstr>PowerPoint Presentation</vt:lpstr>
      <vt:lpstr>Can I write the reveal of the ‘Squiggly Spaghetti’ trick using dialogue to convey character and advance action?</vt:lpstr>
      <vt:lpstr>Additional Activity!</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Lottie Tyrer</dc:creator>
  <cp:lastModifiedBy>Lottie Tyrer</cp:lastModifiedBy>
  <cp:revision>55</cp:revision>
  <dcterms:created xsi:type="dcterms:W3CDTF">2019-04-14T10:21:20Z</dcterms:created>
  <dcterms:modified xsi:type="dcterms:W3CDTF">2020-06-26T08:31:36Z</dcterms:modified>
</cp:coreProperties>
</file>